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66"/>
  </p:notesMasterIdLst>
  <p:handoutMasterIdLst>
    <p:handoutMasterId r:id="rId67"/>
  </p:handoutMasterIdLst>
  <p:sldIdLst>
    <p:sldId id="857" r:id="rId2"/>
    <p:sldId id="779" r:id="rId3"/>
    <p:sldId id="780" r:id="rId4"/>
    <p:sldId id="781" r:id="rId5"/>
    <p:sldId id="786" r:id="rId6"/>
    <p:sldId id="787" r:id="rId7"/>
    <p:sldId id="788" r:id="rId8"/>
    <p:sldId id="853" r:id="rId9"/>
    <p:sldId id="789" r:id="rId10"/>
    <p:sldId id="790" r:id="rId11"/>
    <p:sldId id="791" r:id="rId12"/>
    <p:sldId id="792" r:id="rId13"/>
    <p:sldId id="793" r:id="rId14"/>
    <p:sldId id="794" r:id="rId15"/>
    <p:sldId id="795" r:id="rId16"/>
    <p:sldId id="796" r:id="rId17"/>
    <p:sldId id="797" r:id="rId18"/>
    <p:sldId id="804" r:id="rId19"/>
    <p:sldId id="807" r:id="rId20"/>
    <p:sldId id="808" r:id="rId21"/>
    <p:sldId id="809" r:id="rId22"/>
    <p:sldId id="810" r:id="rId23"/>
    <p:sldId id="811" r:id="rId24"/>
    <p:sldId id="814" r:id="rId25"/>
    <p:sldId id="815" r:id="rId26"/>
    <p:sldId id="854" r:id="rId27"/>
    <p:sldId id="813" r:id="rId28"/>
    <p:sldId id="812" r:id="rId29"/>
    <p:sldId id="816" r:id="rId30"/>
    <p:sldId id="817" r:id="rId31"/>
    <p:sldId id="856" r:id="rId32"/>
    <p:sldId id="818" r:id="rId33"/>
    <p:sldId id="819" r:id="rId34"/>
    <p:sldId id="820" r:id="rId35"/>
    <p:sldId id="821" r:id="rId36"/>
    <p:sldId id="861" r:id="rId37"/>
    <p:sldId id="860" r:id="rId38"/>
    <p:sldId id="850" r:id="rId39"/>
    <p:sldId id="851" r:id="rId40"/>
    <p:sldId id="858" r:id="rId41"/>
    <p:sldId id="862" r:id="rId42"/>
    <p:sldId id="822" r:id="rId43"/>
    <p:sldId id="827" r:id="rId44"/>
    <p:sldId id="828" r:id="rId45"/>
    <p:sldId id="829" r:id="rId46"/>
    <p:sldId id="830" r:id="rId47"/>
    <p:sldId id="831" r:id="rId48"/>
    <p:sldId id="832" r:id="rId49"/>
    <p:sldId id="825" r:id="rId50"/>
    <p:sldId id="826" r:id="rId51"/>
    <p:sldId id="833" r:id="rId52"/>
    <p:sldId id="859" r:id="rId53"/>
    <p:sldId id="834" r:id="rId54"/>
    <p:sldId id="835" r:id="rId55"/>
    <p:sldId id="863" r:id="rId56"/>
    <p:sldId id="865" r:id="rId57"/>
    <p:sldId id="485" r:id="rId58"/>
    <p:sldId id="841" r:id="rId59"/>
    <p:sldId id="866" r:id="rId60"/>
    <p:sldId id="842" r:id="rId61"/>
    <p:sldId id="843" r:id="rId62"/>
    <p:sldId id="846" r:id="rId63"/>
    <p:sldId id="847" r:id="rId64"/>
    <p:sldId id="84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72C4"/>
    <a:srgbClr val="EBF2EA"/>
    <a:srgbClr val="D6E3D0"/>
    <a:srgbClr val="F0F0F0"/>
    <a:srgbClr val="70AD47"/>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92" autoAdjust="0"/>
    <p:restoredTop sz="88335" autoAdjust="0"/>
  </p:normalViewPr>
  <p:slideViewPr>
    <p:cSldViewPr snapToGrid="0" snapToObjects="1" showGuides="1">
      <p:cViewPr>
        <p:scale>
          <a:sx n="72" d="100"/>
          <a:sy n="72" d="100"/>
        </p:scale>
        <p:origin x="304" y="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EA7A17-B0E1-7340-BA27-DD2AB9B55580}" type="datetimeFigureOut">
              <a:rPr lang="en-US" smtClean="0"/>
              <a:t>11/6/2018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D09FA-C55A-F94E-9171-27FD370173E8}" type="slidenum">
              <a:rPr lang="en-US" smtClean="0"/>
              <a:t>‹#›</a:t>
            </a:fld>
            <a:endParaRPr lang="en-US"/>
          </a:p>
        </p:txBody>
      </p:sp>
    </p:spTree>
    <p:extLst>
      <p:ext uri="{BB962C8B-B14F-4D97-AF65-F5344CB8AC3E}">
        <p14:creationId xmlns:p14="http://schemas.microsoft.com/office/powerpoint/2010/main" val="3732194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Helvetica Neue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Helvetica Neue Regular" charset="0"/>
              </a:defRPr>
            </a:lvl1pPr>
          </a:lstStyle>
          <a:p>
            <a:fld id="{E79F04AE-50C4-9448-A90C-6014DA8721B5}" type="datetimeFigureOut">
              <a:rPr lang="en-US" smtClean="0"/>
              <a:pPr/>
              <a:t>11/6/2018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Helvetica Neue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Helvetica Neue Regular" charset="0"/>
              </a:defRPr>
            </a:lvl1pPr>
          </a:lstStyle>
          <a:p>
            <a:fld id="{2032B9E8-698A-8948-9227-39339D245734}" type="slidenum">
              <a:rPr lang="en-US" smtClean="0"/>
              <a:pPr/>
              <a:t>‹#›</a:t>
            </a:fld>
            <a:endParaRPr lang="en-US" dirty="0"/>
          </a:p>
        </p:txBody>
      </p:sp>
    </p:spTree>
    <p:extLst>
      <p:ext uri="{BB962C8B-B14F-4D97-AF65-F5344CB8AC3E}">
        <p14:creationId xmlns:p14="http://schemas.microsoft.com/office/powerpoint/2010/main" val="793862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Regular" charset="0"/>
        <a:ea typeface="+mn-ea"/>
        <a:cs typeface="+mn-cs"/>
      </a:defRPr>
    </a:lvl1pPr>
    <a:lvl2pPr marL="457200" algn="l" defTabSz="914400" rtl="0" eaLnBrk="1" latinLnBrk="0" hangingPunct="1">
      <a:defRPr sz="1200" b="0" i="0" kern="1200">
        <a:solidFill>
          <a:schemeClr val="tx1"/>
        </a:solidFill>
        <a:latin typeface="Helvetica Neue Regular" charset="0"/>
        <a:ea typeface="+mn-ea"/>
        <a:cs typeface="+mn-cs"/>
      </a:defRPr>
    </a:lvl2pPr>
    <a:lvl3pPr marL="914400" algn="l" defTabSz="914400" rtl="0" eaLnBrk="1" latinLnBrk="0" hangingPunct="1">
      <a:defRPr sz="1200" b="0" i="0" kern="1200">
        <a:solidFill>
          <a:schemeClr val="tx1"/>
        </a:solidFill>
        <a:latin typeface="Helvetica Neue Regular" charset="0"/>
        <a:ea typeface="+mn-ea"/>
        <a:cs typeface="+mn-cs"/>
      </a:defRPr>
    </a:lvl3pPr>
    <a:lvl4pPr marL="1371600" algn="l" defTabSz="914400" rtl="0" eaLnBrk="1" latinLnBrk="0" hangingPunct="1">
      <a:defRPr sz="1200" b="0" i="0" kern="1200">
        <a:solidFill>
          <a:schemeClr val="tx1"/>
        </a:solidFill>
        <a:latin typeface="Helvetica Neue Regular" charset="0"/>
        <a:ea typeface="+mn-ea"/>
        <a:cs typeface="+mn-cs"/>
      </a:defRPr>
    </a:lvl4pPr>
    <a:lvl5pPr marL="1828800" algn="l" defTabSz="914400" rtl="0" eaLnBrk="1" latinLnBrk="0" hangingPunct="1">
      <a:defRPr sz="1200" b="0" i="0" kern="1200">
        <a:solidFill>
          <a:schemeClr val="tx1"/>
        </a:solidFill>
        <a:latin typeface="Helvetica Neue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1</a:t>
            </a:fld>
            <a:endParaRPr lang="en-US" dirty="0"/>
          </a:p>
        </p:txBody>
      </p:sp>
    </p:spTree>
    <p:extLst>
      <p:ext uri="{BB962C8B-B14F-4D97-AF65-F5344CB8AC3E}">
        <p14:creationId xmlns:p14="http://schemas.microsoft.com/office/powerpoint/2010/main" val="4039861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688">
              <a:defRPr sz="3600">
                <a:solidFill>
                  <a:srgbClr val="CF0E30"/>
                </a:solidFill>
                <a:latin typeface="Book Antiqua" charset="0"/>
                <a:ea typeface="ＭＳ Ｐゴシック" charset="0"/>
                <a:cs typeface="ＭＳ Ｐゴシック" charset="0"/>
              </a:defRPr>
            </a:lvl1pPr>
            <a:lvl2pPr marL="742950" indent="-285750" defTabSz="928688">
              <a:defRPr sz="3600">
                <a:solidFill>
                  <a:srgbClr val="CF0E30"/>
                </a:solidFill>
                <a:latin typeface="Book Antiqua" charset="0"/>
                <a:ea typeface="ＭＳ Ｐゴシック" charset="0"/>
              </a:defRPr>
            </a:lvl2pPr>
            <a:lvl3pPr marL="1143000" indent="-228600" defTabSz="928688">
              <a:defRPr sz="3600">
                <a:solidFill>
                  <a:srgbClr val="CF0E30"/>
                </a:solidFill>
                <a:latin typeface="Book Antiqua" charset="0"/>
                <a:ea typeface="ＭＳ Ｐゴシック" charset="0"/>
              </a:defRPr>
            </a:lvl3pPr>
            <a:lvl4pPr marL="1600200" indent="-228600" defTabSz="928688">
              <a:defRPr sz="3600">
                <a:solidFill>
                  <a:srgbClr val="CF0E30"/>
                </a:solidFill>
                <a:latin typeface="Book Antiqua" charset="0"/>
                <a:ea typeface="ＭＳ Ｐゴシック" charset="0"/>
              </a:defRPr>
            </a:lvl4pPr>
            <a:lvl5pPr marL="2057400" indent="-228600" defTabSz="928688">
              <a:defRPr sz="3600">
                <a:solidFill>
                  <a:srgbClr val="CF0E30"/>
                </a:solidFill>
                <a:latin typeface="Book Antiqua" charset="0"/>
                <a:ea typeface="ＭＳ Ｐゴシック" charset="0"/>
              </a:defRPr>
            </a:lvl5pPr>
            <a:lvl6pPr marL="2514600" indent="-228600" defTabSz="928688"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defTabSz="928688"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defTabSz="928688"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defTabSz="928688"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r" defTabSz="928688" rtl="0" eaLnBrk="1" fontAlgn="auto" latinLnBrk="0" hangingPunct="1">
              <a:lnSpc>
                <a:spcPct val="100000"/>
              </a:lnSpc>
              <a:spcBef>
                <a:spcPts val="0"/>
              </a:spcBef>
              <a:spcAft>
                <a:spcPts val="0"/>
              </a:spcAft>
              <a:buClrTx/>
              <a:buSzTx/>
              <a:buFontTx/>
              <a:buNone/>
              <a:tabLst/>
              <a:defRPr/>
            </a:pPr>
            <a:fld id="{3266D885-1C1C-7443-BEA6-53B795792C9B}" type="slidenum">
              <a:rPr kumimoji="0" lang="en-US" sz="10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28688"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30722" name="Rectangle 1026"/>
          <p:cNvSpPr>
            <a:spLocks noGrp="1" noRot="1" noChangeAspect="1" noChangeArrowheads="1" noTextEdit="1"/>
          </p:cNvSpPr>
          <p:nvPr>
            <p:ph type="sldImg"/>
          </p:nvPr>
        </p:nvSpPr>
        <p:spPr>
          <a:ln cap="flat"/>
        </p:spPr>
      </p:sp>
      <p:sp>
        <p:nvSpPr>
          <p:cNvPr id="30723"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4089876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32B9E8-698A-8948-9227-39339D245734}" type="slidenum">
              <a:rPr lang="en-US" smtClean="0"/>
              <a:pPr/>
              <a:t>36</a:t>
            </a:fld>
            <a:endParaRPr lang="en-US" dirty="0"/>
          </a:p>
        </p:txBody>
      </p:sp>
    </p:spTree>
    <p:extLst>
      <p:ext uri="{BB962C8B-B14F-4D97-AF65-F5344CB8AC3E}">
        <p14:creationId xmlns:p14="http://schemas.microsoft.com/office/powerpoint/2010/main" val="2197080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688">
              <a:defRPr sz="3600">
                <a:solidFill>
                  <a:srgbClr val="CF0E30"/>
                </a:solidFill>
                <a:latin typeface="Book Antiqua" charset="0"/>
                <a:ea typeface="ＭＳ Ｐゴシック" charset="0"/>
                <a:cs typeface="ＭＳ Ｐゴシック" charset="0"/>
              </a:defRPr>
            </a:lvl1pPr>
            <a:lvl2pPr marL="742950" indent="-285750" defTabSz="928688">
              <a:defRPr sz="3600">
                <a:solidFill>
                  <a:srgbClr val="CF0E30"/>
                </a:solidFill>
                <a:latin typeface="Book Antiqua" charset="0"/>
                <a:ea typeface="ＭＳ Ｐゴシック" charset="0"/>
              </a:defRPr>
            </a:lvl2pPr>
            <a:lvl3pPr marL="1143000" indent="-228600" defTabSz="928688">
              <a:defRPr sz="3600">
                <a:solidFill>
                  <a:srgbClr val="CF0E30"/>
                </a:solidFill>
                <a:latin typeface="Book Antiqua" charset="0"/>
                <a:ea typeface="ＭＳ Ｐゴシック" charset="0"/>
              </a:defRPr>
            </a:lvl3pPr>
            <a:lvl4pPr marL="1600200" indent="-228600" defTabSz="928688">
              <a:defRPr sz="3600">
                <a:solidFill>
                  <a:srgbClr val="CF0E30"/>
                </a:solidFill>
                <a:latin typeface="Book Antiqua" charset="0"/>
                <a:ea typeface="ＭＳ Ｐゴシック" charset="0"/>
              </a:defRPr>
            </a:lvl4pPr>
            <a:lvl5pPr marL="2057400" indent="-228600" defTabSz="928688">
              <a:defRPr sz="3600">
                <a:solidFill>
                  <a:srgbClr val="CF0E30"/>
                </a:solidFill>
                <a:latin typeface="Book Antiqua" charset="0"/>
                <a:ea typeface="ＭＳ Ｐゴシック" charset="0"/>
              </a:defRPr>
            </a:lvl5pPr>
            <a:lvl6pPr marL="2514600" indent="-228600" defTabSz="928688"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defTabSz="928688"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defTabSz="928688"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defTabSz="928688"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r" defTabSz="928688" rtl="0" eaLnBrk="1" fontAlgn="auto" latinLnBrk="0" hangingPunct="1">
              <a:lnSpc>
                <a:spcPct val="100000"/>
              </a:lnSpc>
              <a:spcBef>
                <a:spcPts val="0"/>
              </a:spcBef>
              <a:spcAft>
                <a:spcPts val="0"/>
              </a:spcAft>
              <a:buClrTx/>
              <a:buSzTx/>
              <a:buFontTx/>
              <a:buNone/>
              <a:tabLst/>
              <a:defRPr/>
            </a:pPr>
            <a:fld id="{B135008B-475E-9642-85F9-7ACD813589FB}" type="slidenum">
              <a:rPr kumimoji="0" lang="en-US" sz="10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28688" rtl="0" eaLnBrk="1" fontAlgn="auto" latinLnBrk="0" hangingPunct="1">
                <a:lnSpc>
                  <a:spcPct val="100000"/>
                </a:lnSpc>
                <a:spcBef>
                  <a:spcPts val="0"/>
                </a:spcBef>
                <a:spcAft>
                  <a:spcPts val="0"/>
                </a:spcAft>
                <a:buClrTx/>
                <a:buSzTx/>
                <a:buFontTx/>
                <a:buNone/>
                <a:tabLst/>
                <a:defRPr/>
              </a:pPr>
              <a:t>39</a:t>
            </a:fld>
            <a:endParaRPr kumimoji="0" lang="en-US" sz="10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47106" name="Rectangle 2"/>
          <p:cNvSpPr>
            <a:spLocks noGrp="1" noRot="1" noChangeAspect="1" noChangeArrowheads="1" noTextEdit="1"/>
          </p:cNvSpPr>
          <p:nvPr>
            <p:ph type="sldImg"/>
          </p:nvPr>
        </p:nvSpPr>
        <p:spPr>
          <a:ln cap="flat"/>
        </p:spPr>
      </p:sp>
      <p:sp>
        <p:nvSpPr>
          <p:cNvPr id="4710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756772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2000" b="0" i="0" kern="1200" dirty="0">
                <a:solidFill>
                  <a:schemeClr val="tx1"/>
                </a:solidFill>
                <a:latin typeface="Helvetica Neue Regular" charset="0"/>
                <a:ea typeface="Osaka" charset="0"/>
                <a:cs typeface="Osaka" charset="0"/>
              </a:rPr>
              <a:t>SELECT list can contain </a:t>
            </a:r>
            <a:r>
              <a:rPr lang="en-US" sz="2000" b="0" i="0" kern="1200" dirty="0" err="1">
                <a:solidFill>
                  <a:schemeClr val="tx1"/>
                </a:solidFill>
                <a:latin typeface="Helvetica Neue Regular" charset="0"/>
                <a:ea typeface="Osaka" charset="0"/>
                <a:cs typeface="Osaka" charset="0"/>
              </a:rPr>
              <a:t>aggs</a:t>
            </a:r>
            <a:r>
              <a:rPr lang="en-US" sz="2000" b="0" i="0" kern="1200" dirty="0">
                <a:solidFill>
                  <a:schemeClr val="tx1"/>
                </a:solidFill>
                <a:latin typeface="Helvetica Neue Regular" charset="0"/>
                <a:ea typeface="Osaka" charset="0"/>
                <a:cs typeface="Osaka" charset="0"/>
              </a:rPr>
              <a:t> and GROUP BY columns only!</a:t>
            </a:r>
          </a:p>
          <a:p>
            <a:pPr lvl="1">
              <a:lnSpc>
                <a:spcPct val="90000"/>
              </a:lnSpc>
            </a:pPr>
            <a:r>
              <a:rPr lang="en-US" sz="2000" b="0" i="0" kern="1200" dirty="0">
                <a:solidFill>
                  <a:schemeClr val="tx1"/>
                </a:solidFill>
                <a:latin typeface="Helvetica Neue Regular" charset="0"/>
                <a:ea typeface="Osaka" charset="0"/>
                <a:cs typeface="Osaka" charset="0"/>
              </a:rPr>
              <a:t>What would it mean if we said SELECT name, AVG(</a:t>
            </a:r>
            <a:r>
              <a:rPr lang="en-US" sz="2000" b="0" i="0" kern="1200" dirty="0" err="1">
                <a:solidFill>
                  <a:schemeClr val="tx1"/>
                </a:solidFill>
                <a:latin typeface="Helvetica Neue Regular" charset="0"/>
                <a:ea typeface="Osaka" charset="0"/>
                <a:cs typeface="Osaka" charset="0"/>
              </a:rPr>
              <a:t>gpa</a:t>
            </a:r>
            <a:r>
              <a:rPr lang="en-US" sz="2000" b="0" i="0" kern="1200" dirty="0">
                <a:solidFill>
                  <a:schemeClr val="tx1"/>
                </a:solidFill>
                <a:latin typeface="Helvetica Neue Regular" charset="0"/>
                <a:ea typeface="Osaka" charset="0"/>
                <a:cs typeface="Osaka" charset="0"/>
              </a:rPr>
              <a:t>) above??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1599606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doesn’t yield an error in SQLite or in </a:t>
            </a:r>
            <a:r>
              <a:rPr lang="en-US" dirty="0" err="1"/>
              <a:t>sqlfiddle</a:t>
            </a:r>
            <a:r>
              <a:rPr lang="en-US" dirty="0"/>
              <a:t> so I’m hiding this slide.</a:t>
            </a:r>
          </a:p>
        </p:txBody>
      </p:sp>
      <p:sp>
        <p:nvSpPr>
          <p:cNvPr id="4" name="Slide Number Placeholder 3"/>
          <p:cNvSpPr>
            <a:spLocks noGrp="1"/>
          </p:cNvSpPr>
          <p:nvPr>
            <p:ph type="sldNum" sz="quarter" idx="5"/>
          </p:nvPr>
        </p:nvSpPr>
        <p:spPr/>
        <p:txBody>
          <a:bodyPr/>
          <a:lstStyle/>
          <a:p>
            <a:fld id="{2032B9E8-698A-8948-9227-39339D245734}" type="slidenum">
              <a:rPr lang="en-US" smtClean="0"/>
              <a:pPr/>
              <a:t>45</a:t>
            </a:fld>
            <a:endParaRPr lang="en-US" dirty="0"/>
          </a:p>
        </p:txBody>
      </p:sp>
    </p:spTree>
    <p:extLst>
      <p:ext uri="{BB962C8B-B14F-4D97-AF65-F5344CB8AC3E}">
        <p14:creationId xmlns:p14="http://schemas.microsoft.com/office/powerpoint/2010/main" val="2865823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688">
              <a:defRPr sz="3600">
                <a:solidFill>
                  <a:srgbClr val="CF0E30"/>
                </a:solidFill>
                <a:latin typeface="Book Antiqua" charset="0"/>
                <a:ea typeface="ＭＳ Ｐゴシック" charset="0"/>
                <a:cs typeface="ＭＳ Ｐゴシック" charset="0"/>
              </a:defRPr>
            </a:lvl1pPr>
            <a:lvl2pPr marL="742950" indent="-285750" defTabSz="928688">
              <a:defRPr sz="3600">
                <a:solidFill>
                  <a:srgbClr val="CF0E30"/>
                </a:solidFill>
                <a:latin typeface="Book Antiqua" charset="0"/>
                <a:ea typeface="ＭＳ Ｐゴシック" charset="0"/>
              </a:defRPr>
            </a:lvl2pPr>
            <a:lvl3pPr marL="1143000" indent="-228600" defTabSz="928688">
              <a:defRPr sz="3600">
                <a:solidFill>
                  <a:srgbClr val="CF0E30"/>
                </a:solidFill>
                <a:latin typeface="Book Antiqua" charset="0"/>
                <a:ea typeface="ＭＳ Ｐゴシック" charset="0"/>
              </a:defRPr>
            </a:lvl3pPr>
            <a:lvl4pPr marL="1600200" indent="-228600" defTabSz="928688">
              <a:defRPr sz="3600">
                <a:solidFill>
                  <a:srgbClr val="CF0E30"/>
                </a:solidFill>
                <a:latin typeface="Book Antiqua" charset="0"/>
                <a:ea typeface="ＭＳ Ｐゴシック" charset="0"/>
              </a:defRPr>
            </a:lvl4pPr>
            <a:lvl5pPr marL="2057400" indent="-228600" defTabSz="928688">
              <a:defRPr sz="3600">
                <a:solidFill>
                  <a:srgbClr val="CF0E30"/>
                </a:solidFill>
                <a:latin typeface="Book Antiqua" charset="0"/>
                <a:ea typeface="ＭＳ Ｐゴシック" charset="0"/>
              </a:defRPr>
            </a:lvl5pPr>
            <a:lvl6pPr marL="2514600" indent="-228600" defTabSz="928688"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defTabSz="928688"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defTabSz="928688"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defTabSz="928688"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r" defTabSz="928688" rtl="0" eaLnBrk="1" fontAlgn="auto" latinLnBrk="0" hangingPunct="1">
              <a:lnSpc>
                <a:spcPct val="100000"/>
              </a:lnSpc>
              <a:spcBef>
                <a:spcPts val="0"/>
              </a:spcBef>
              <a:spcAft>
                <a:spcPts val="0"/>
              </a:spcAft>
              <a:buClrTx/>
              <a:buSzTx/>
              <a:buFontTx/>
              <a:buNone/>
              <a:tabLst/>
              <a:defRPr/>
            </a:pPr>
            <a:fld id="{ADF44967-F446-4747-AA31-0D9CB4630A3C}" type="slidenum">
              <a:rPr kumimoji="0" lang="en-US" sz="10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28688" rtl="0" eaLnBrk="1" fontAlgn="auto" latinLnBrk="0" hangingPunct="1">
                <a:lnSpc>
                  <a:spcPct val="100000"/>
                </a:lnSpc>
                <a:spcBef>
                  <a:spcPts val="0"/>
                </a:spcBef>
                <a:spcAft>
                  <a:spcPts val="0"/>
                </a:spcAft>
                <a:buClrTx/>
                <a:buSzTx/>
                <a:buFontTx/>
                <a:buNone/>
                <a:tabLst/>
                <a:defRPr/>
              </a:pPr>
              <a:t>51</a:t>
            </a:fld>
            <a:endParaRPr kumimoji="0" lang="en-US" sz="10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4100806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2404253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3938060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411028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1016188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4</a:t>
            </a:fld>
            <a:endParaRPr lang="en-US" dirty="0"/>
          </a:p>
        </p:txBody>
      </p:sp>
    </p:spTree>
    <p:extLst>
      <p:ext uri="{BB962C8B-B14F-4D97-AF65-F5344CB8AC3E}">
        <p14:creationId xmlns:p14="http://schemas.microsoft.com/office/powerpoint/2010/main" val="3356490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688">
              <a:defRPr sz="3600">
                <a:solidFill>
                  <a:srgbClr val="CF0E30"/>
                </a:solidFill>
                <a:latin typeface="Book Antiqua" charset="0"/>
                <a:ea typeface="ＭＳ Ｐゴシック" charset="0"/>
                <a:cs typeface="ＭＳ Ｐゴシック" charset="0"/>
              </a:defRPr>
            </a:lvl1pPr>
            <a:lvl2pPr marL="742950" indent="-285750" defTabSz="928688">
              <a:defRPr sz="3600">
                <a:solidFill>
                  <a:srgbClr val="CF0E30"/>
                </a:solidFill>
                <a:latin typeface="Book Antiqua" charset="0"/>
                <a:ea typeface="ＭＳ Ｐゴシック" charset="0"/>
              </a:defRPr>
            </a:lvl2pPr>
            <a:lvl3pPr marL="1143000" indent="-228600" defTabSz="928688">
              <a:defRPr sz="3600">
                <a:solidFill>
                  <a:srgbClr val="CF0E30"/>
                </a:solidFill>
                <a:latin typeface="Book Antiqua" charset="0"/>
                <a:ea typeface="ＭＳ Ｐゴシック" charset="0"/>
              </a:defRPr>
            </a:lvl3pPr>
            <a:lvl4pPr marL="1600200" indent="-228600" defTabSz="928688">
              <a:defRPr sz="3600">
                <a:solidFill>
                  <a:srgbClr val="CF0E30"/>
                </a:solidFill>
                <a:latin typeface="Book Antiqua" charset="0"/>
                <a:ea typeface="ＭＳ Ｐゴシック" charset="0"/>
              </a:defRPr>
            </a:lvl4pPr>
            <a:lvl5pPr marL="2057400" indent="-228600" defTabSz="928688">
              <a:defRPr sz="3600">
                <a:solidFill>
                  <a:srgbClr val="CF0E30"/>
                </a:solidFill>
                <a:latin typeface="Book Antiqua" charset="0"/>
                <a:ea typeface="ＭＳ Ｐゴシック" charset="0"/>
              </a:defRPr>
            </a:lvl5pPr>
            <a:lvl6pPr marL="2514600" indent="-228600" defTabSz="928688"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defTabSz="928688"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defTabSz="928688"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defTabSz="928688" eaLnBrk="0" fontAlgn="base" hangingPunct="0">
              <a:spcBef>
                <a:spcPct val="0"/>
              </a:spcBef>
              <a:spcAft>
                <a:spcPct val="0"/>
              </a:spcAft>
              <a:defRPr sz="3600">
                <a:solidFill>
                  <a:srgbClr val="CF0E30"/>
                </a:solidFill>
                <a:latin typeface="Book Antiqua" charset="0"/>
                <a:ea typeface="ＭＳ Ｐゴシック" charset="0"/>
              </a:defRPr>
            </a:lvl9pPr>
          </a:lstStyle>
          <a:p>
            <a:fld id="{B190E4EF-64A8-A047-9C5F-F579EC03B84B}" type="slidenum">
              <a:rPr lang="en-US" sz="1000">
                <a:solidFill>
                  <a:schemeClr val="tx1"/>
                </a:solidFill>
                <a:latin typeface="Times New Roman" charset="0"/>
              </a:rPr>
              <a:pPr/>
              <a:t>57</a:t>
            </a:fld>
            <a:endParaRPr lang="en-US" sz="1000">
              <a:solidFill>
                <a:schemeClr val="tx1"/>
              </a:solidFill>
              <a:latin typeface="Times New Roman"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ea typeface="ＭＳ Ｐゴシック" charset="0"/>
              <a:cs typeface="ＭＳ Ｐゴシック" charset="0"/>
            </a:endParaRPr>
          </a:p>
        </p:txBody>
      </p:sp>
    </p:spTree>
    <p:extLst>
      <p:ext uri="{BB962C8B-B14F-4D97-AF65-F5344CB8AC3E}">
        <p14:creationId xmlns:p14="http://schemas.microsoft.com/office/powerpoint/2010/main" val="1401675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8</a:t>
            </a:fld>
            <a:endParaRPr lang="en-US" dirty="0"/>
          </a:p>
        </p:txBody>
      </p:sp>
    </p:spTree>
    <p:extLst>
      <p:ext uri="{BB962C8B-B14F-4D97-AF65-F5344CB8AC3E}">
        <p14:creationId xmlns:p14="http://schemas.microsoft.com/office/powerpoint/2010/main" val="1885110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32B9E8-698A-8948-9227-39339D245734}" type="slidenum">
              <a:rPr lang="en-US" smtClean="0"/>
              <a:pPr/>
              <a:t>10</a:t>
            </a:fld>
            <a:endParaRPr lang="en-US" dirty="0"/>
          </a:p>
        </p:txBody>
      </p:sp>
    </p:spTree>
    <p:extLst>
      <p:ext uri="{BB962C8B-B14F-4D97-AF65-F5344CB8AC3E}">
        <p14:creationId xmlns:p14="http://schemas.microsoft.com/office/powerpoint/2010/main" val="923025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4022102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3723935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3733817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688">
              <a:defRPr sz="3600">
                <a:solidFill>
                  <a:srgbClr val="CF0E30"/>
                </a:solidFill>
                <a:latin typeface="Book Antiqua" charset="0"/>
                <a:ea typeface="ＭＳ Ｐゴシック" charset="0"/>
                <a:cs typeface="ＭＳ Ｐゴシック" charset="0"/>
              </a:defRPr>
            </a:lvl1pPr>
            <a:lvl2pPr marL="742950" indent="-285750" defTabSz="928688">
              <a:defRPr sz="3600">
                <a:solidFill>
                  <a:srgbClr val="CF0E30"/>
                </a:solidFill>
                <a:latin typeface="Book Antiqua" charset="0"/>
                <a:ea typeface="ＭＳ Ｐゴシック" charset="0"/>
              </a:defRPr>
            </a:lvl2pPr>
            <a:lvl3pPr marL="1143000" indent="-228600" defTabSz="928688">
              <a:defRPr sz="3600">
                <a:solidFill>
                  <a:srgbClr val="CF0E30"/>
                </a:solidFill>
                <a:latin typeface="Book Antiqua" charset="0"/>
                <a:ea typeface="ＭＳ Ｐゴシック" charset="0"/>
              </a:defRPr>
            </a:lvl3pPr>
            <a:lvl4pPr marL="1600200" indent="-228600" defTabSz="928688">
              <a:defRPr sz="3600">
                <a:solidFill>
                  <a:srgbClr val="CF0E30"/>
                </a:solidFill>
                <a:latin typeface="Book Antiqua" charset="0"/>
                <a:ea typeface="ＭＳ Ｐゴシック" charset="0"/>
              </a:defRPr>
            </a:lvl4pPr>
            <a:lvl5pPr marL="2057400" indent="-228600" defTabSz="928688">
              <a:defRPr sz="3600">
                <a:solidFill>
                  <a:srgbClr val="CF0E30"/>
                </a:solidFill>
                <a:latin typeface="Book Antiqua" charset="0"/>
                <a:ea typeface="ＭＳ Ｐゴシック" charset="0"/>
              </a:defRPr>
            </a:lvl5pPr>
            <a:lvl6pPr marL="2514600" indent="-228600" defTabSz="928688"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defTabSz="928688"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defTabSz="928688"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defTabSz="928688"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r" defTabSz="928688" rtl="0" eaLnBrk="1" fontAlgn="auto" latinLnBrk="0" hangingPunct="1">
              <a:lnSpc>
                <a:spcPct val="100000"/>
              </a:lnSpc>
              <a:spcBef>
                <a:spcPts val="0"/>
              </a:spcBef>
              <a:spcAft>
                <a:spcPts val="0"/>
              </a:spcAft>
              <a:buClrTx/>
              <a:buSzTx/>
              <a:buFontTx/>
              <a:buNone/>
              <a:tabLst/>
              <a:defRPr/>
            </a:pPr>
            <a:fld id="{B60DD1EE-2B94-BE49-9D45-BE321F493D3A}" type="slidenum">
              <a:rPr kumimoji="0" lang="en-US" sz="10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28688"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3331301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2828522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a:uFillTx/>
              </a:rPr>
              <a:t>Click to edit Master subtitle style</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CBEDB6FC-AD6B-D04B-9886-FBA5C0D2176A}" type="datetimeFigureOut">
              <a:rPr lang="en-US" smtClean="0"/>
              <a:pPr/>
              <a:t>11/6/2018</a:t>
            </a:fld>
            <a:endParaRPr lang="en-US" dirty="0"/>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CBEDB6FC-AD6B-D04B-9886-FBA5C0D2176A}"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CBEDB6FC-AD6B-D04B-9886-FBA5C0D2176A}" type="datetimeFigureOut">
              <a:rPr lang="en-US" smtClean="0"/>
              <a:t>11/6/2018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CBEDB6FC-AD6B-D04B-9886-FBA5C0D2176A}" type="datetimeFigureOut">
              <a:rPr lang="en-US" smtClean="0"/>
              <a:t>11/6/2018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EDB6FC-AD6B-D04B-9886-FBA5C0D2176A}" type="datetimeFigureOut">
              <a:rPr lang="en-US" smtClean="0"/>
              <a:t>11/6/2018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r>
              <a:rPr lang="en-US">
                <a:uFillTx/>
              </a:rPr>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CBEDB6FC-AD6B-D04B-9886-FBA5C0D2176A}"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CBEDB6FC-AD6B-D04B-9886-FBA5C0D2176A}"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a:uFillTx/>
              </a:rPr>
              <a:t>Click to edit Master title style</a:t>
            </a:r>
            <a:endParaRPr lang="en-US" dirty="0">
              <a:uFillTx/>
            </a:endParaRP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fld id="{CBEDB6FC-AD6B-D04B-9886-FBA5C0D2176A}" type="datetimeFigureOut">
              <a:rPr lang="en-US" smtClean="0"/>
              <a:pPr/>
              <a:t>11/6/2018</a:t>
            </a:fld>
            <a:endParaRPr lang="en-US" dirty="0"/>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endParaRPr lang="en-US" dirty="0"/>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a:uFillTx/>
              </a:rPr>
              <a:t>Click to edit Master title style</a:t>
            </a:r>
            <a:endParaRPr lang="en-US" dirty="0">
              <a:uFillTx/>
            </a:endParaRP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fld id="{CBEDB6FC-AD6B-D04B-9886-FBA5C0D2176A}" type="datetimeFigureOut">
              <a:rPr lang="en-US" smtClean="0"/>
              <a:pPr/>
              <a:t>11/6/2018</a:t>
            </a:fld>
            <a:endParaRPr lang="en-US" dirty="0"/>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endParaRPr lang="en-US" dirty="0"/>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
        <p:nvSpPr>
          <p:cNvPr id="7" name="TextBox 6"/>
          <p:cNvSpPr txBox="1">
            <a:spLocks/>
          </p:cNvSpPr>
          <p:nvPr/>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11/6/2018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endParaRPr lang="en-US" dirty="0">
              <a:uFillTx/>
            </a:endParaRP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11/6/2018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CBEDB6FC-AD6B-D04B-9886-FBA5C0D2176A}"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11/6/2018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fld id="{CBEDB6FC-AD6B-D04B-9886-FBA5C0D2176A}" type="datetimeFigureOut">
              <a:rPr lang="en-US" smtClean="0"/>
              <a:pPr/>
              <a:t>11/6/2018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fld id="{4A0C7E77-65BD-CE4E-8599-E46F6A811671}" type="slidenum">
              <a:rPr lang="en-US" smtClean="0"/>
              <a:pPr/>
              <a:t>‹#›</a:t>
            </a:fld>
            <a:endParaRPr lang="en-US" dirty="0"/>
          </a:p>
        </p:txBody>
      </p:sp>
    </p:spTree>
    <p:extLst>
      <p:ext uri="{BB962C8B-B14F-4D97-AF65-F5344CB8AC3E}">
        <p14:creationId xmlns:p14="http://schemas.microsoft.com/office/powerpoint/2010/main" val="146948131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Lst>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db-engines.com/en/ranking"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8.tiff"/></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egonzal@cs.berkeley.edu" TargetMode="External"/><Relationship Id="rId2" Type="http://schemas.openxmlformats.org/officeDocument/2006/relationships/hyperlink" Target="mailto:jhellerstein@berkeley.edu" TargetMode="Externa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tiff"/><Relationship Id="rId4"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qlfiddle.com/#!9/120e17/1/0"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postgresql.org/docs/9.5/static/datatype.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qlfiddle.com/#!17/121b8/17"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qlfiddle.com/#!17/53815/7"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qlfiddle.com/#!17/53815/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qlfiddle.com/#!17/67109/12"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qlfiddle.com/#!17/4215a/10"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44.tiff"/><Relationship Id="rId7" Type="http://schemas.openxmlformats.org/officeDocument/2006/relationships/image" Target="../media/image41.tiff"/><Relationship Id="rId2" Type="http://schemas.openxmlformats.org/officeDocument/2006/relationships/image" Target="../media/image43.tiff"/><Relationship Id="rId1" Type="http://schemas.openxmlformats.org/officeDocument/2006/relationships/slideLayout" Target="../slideLayouts/slideLayout2.xml"/><Relationship Id="rId6" Type="http://schemas.openxmlformats.org/officeDocument/2006/relationships/image" Target="../media/image40.tiff"/><Relationship Id="rId5" Type="http://schemas.openxmlformats.org/officeDocument/2006/relationships/image" Target="../media/image46.tiff"/><Relationship Id="rId4" Type="http://schemas.openxmlformats.org/officeDocument/2006/relationships/image" Target="../media/image45.tiff"/></Relationships>
</file>

<file path=ppt/slides/_rels/slide61.xml.rels><?xml version="1.0" encoding="UTF-8" standalone="yes"?>
<Relationships xmlns="http://schemas.openxmlformats.org/package/2006/relationships"><Relationship Id="rId8" Type="http://schemas.openxmlformats.org/officeDocument/2006/relationships/image" Target="../media/image46.tiff"/><Relationship Id="rId13" Type="http://schemas.openxmlformats.org/officeDocument/2006/relationships/image" Target="../media/image54.tiff"/><Relationship Id="rId3" Type="http://schemas.openxmlformats.org/officeDocument/2006/relationships/image" Target="../media/image48.tiff"/><Relationship Id="rId7" Type="http://schemas.openxmlformats.org/officeDocument/2006/relationships/image" Target="../media/image45.tiff"/><Relationship Id="rId12" Type="http://schemas.openxmlformats.org/officeDocument/2006/relationships/image" Target="../media/image53.tiff"/><Relationship Id="rId2" Type="http://schemas.openxmlformats.org/officeDocument/2006/relationships/image" Target="../media/image47.tiff"/><Relationship Id="rId1" Type="http://schemas.openxmlformats.org/officeDocument/2006/relationships/slideLayout" Target="../slideLayouts/slideLayout2.xml"/><Relationship Id="rId6" Type="http://schemas.openxmlformats.org/officeDocument/2006/relationships/image" Target="../media/image44.tiff"/><Relationship Id="rId11" Type="http://schemas.openxmlformats.org/officeDocument/2006/relationships/image" Target="../media/image52.tiff"/><Relationship Id="rId5" Type="http://schemas.openxmlformats.org/officeDocument/2006/relationships/image" Target="../media/image43.tiff"/><Relationship Id="rId10" Type="http://schemas.openxmlformats.org/officeDocument/2006/relationships/image" Target="../media/image51.tiff"/><Relationship Id="rId4" Type="http://schemas.openxmlformats.org/officeDocument/2006/relationships/image" Target="../media/image49.tiff"/><Relationship Id="rId9" Type="http://schemas.openxmlformats.org/officeDocument/2006/relationships/image" Target="../media/image50.jpeg"/></Relationships>
</file>

<file path=ppt/slides/_rels/slide62.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tiff"/><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5.tiff"/><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5.tiff"/><Relationship Id="rId1" Type="http://schemas.openxmlformats.org/officeDocument/2006/relationships/slideLayout" Target="../slideLayouts/slideLayout14.xml"/><Relationship Id="rId4" Type="http://schemas.openxmlformats.org/officeDocument/2006/relationships/image" Target="../media/image5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Announcements</a:t>
            </a:r>
          </a:p>
        </p:txBody>
      </p:sp>
      <p:sp>
        <p:nvSpPr>
          <p:cNvPr id="5" name="Content Placeholder 4"/>
          <p:cNvSpPr>
            <a:spLocks noGrp="1"/>
          </p:cNvSpPr>
          <p:nvPr>
            <p:ph idx="1"/>
          </p:nvPr>
        </p:nvSpPr>
        <p:spPr>
          <a:xfrm>
            <a:off x="838200" y="1646238"/>
            <a:ext cx="10515600" cy="3849040"/>
          </a:xfrm>
        </p:spPr>
        <p:txBody>
          <a:bodyPr>
            <a:normAutofit/>
          </a:bodyPr>
          <a:lstStyle/>
          <a:p>
            <a:r>
              <a:rPr lang="en-US" dirty="0"/>
              <a:t>Parts of today review the SQL part of CS61A/CS88. Sorry if it seems a little redundant.</a:t>
            </a:r>
          </a:p>
          <a:p>
            <a:r>
              <a:rPr lang="en-US" dirty="0"/>
              <a:t>HW4 extended until tomorrow to encourage voting, lecture might end early as well. HW5 released today.</a:t>
            </a:r>
          </a:p>
          <a:p>
            <a:r>
              <a:rPr lang="en-US" dirty="0"/>
              <a:t>Project 2 will be released next Tuesday (11/13), due last day of class (11/29).</a:t>
            </a:r>
          </a:p>
          <a:p>
            <a:pPr lvl="1"/>
            <a:r>
              <a:rPr lang="en-US" dirty="0"/>
              <a:t>Today covers everything you’ll need in terms of SQL for proj2 (with maybe one minor exception).</a:t>
            </a:r>
          </a:p>
        </p:txBody>
      </p:sp>
    </p:spTree>
    <p:extLst>
      <p:ext uri="{BB962C8B-B14F-4D97-AF65-F5344CB8AC3E}">
        <p14:creationId xmlns:p14="http://schemas.microsoft.com/office/powerpoint/2010/main" val="266686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F6A5B26-2829-4ABF-80FA-CB74FB85C1A1}"/>
              </a:ext>
            </a:extLst>
          </p:cNvPr>
          <p:cNvPicPr>
            <a:picLocks noChangeAspect="1"/>
          </p:cNvPicPr>
          <p:nvPr/>
        </p:nvPicPr>
        <p:blipFill>
          <a:blip r:embed="rId3"/>
          <a:stretch>
            <a:fillRect/>
          </a:stretch>
        </p:blipFill>
        <p:spPr>
          <a:xfrm>
            <a:off x="0" y="1346181"/>
            <a:ext cx="12192000" cy="4360952"/>
          </a:xfrm>
          <a:prstGeom prst="rect">
            <a:avLst/>
          </a:prstGeom>
        </p:spPr>
      </p:pic>
      <p:sp>
        <p:nvSpPr>
          <p:cNvPr id="2" name="Title 1"/>
          <p:cNvSpPr>
            <a:spLocks noGrp="1"/>
          </p:cNvSpPr>
          <p:nvPr>
            <p:ph type="title"/>
          </p:nvPr>
        </p:nvSpPr>
        <p:spPr>
          <a:xfrm>
            <a:off x="536121" y="92360"/>
            <a:ext cx="10801350" cy="1325563"/>
          </a:xfrm>
        </p:spPr>
        <p:txBody>
          <a:bodyPr/>
          <a:lstStyle/>
          <a:p>
            <a:r>
              <a:rPr lang="en-US"/>
              <a:t>Common DBMS </a:t>
            </a:r>
            <a:r>
              <a:rPr lang="en-US" dirty="0"/>
              <a:t>Systems</a:t>
            </a:r>
          </a:p>
        </p:txBody>
      </p:sp>
      <p:sp>
        <p:nvSpPr>
          <p:cNvPr id="5" name="Rectangle 4"/>
          <p:cNvSpPr/>
          <p:nvPr/>
        </p:nvSpPr>
        <p:spPr>
          <a:xfrm>
            <a:off x="7097768" y="2169484"/>
            <a:ext cx="960897" cy="1379350"/>
          </a:xfrm>
          <a:prstGeom prst="rect">
            <a:avLst/>
          </a:prstGeom>
          <a:solidFill>
            <a:schemeClr val="accent2">
              <a:alpha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 name="TextBox 6"/>
          <p:cNvSpPr txBox="1"/>
          <p:nvPr/>
        </p:nvSpPr>
        <p:spPr>
          <a:xfrm>
            <a:off x="1087525" y="5991435"/>
            <a:ext cx="10607391" cy="52322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entury Gothic" panose="020F0302020204030204"/>
                <a:ea typeface="+mn-ea"/>
                <a:cs typeface="+mn-cs"/>
              </a:rPr>
              <a:t>Relational</a:t>
            </a:r>
            <a:r>
              <a:rPr kumimoji="0" lang="en-US" sz="2800" b="0" i="0" u="none" strike="noStrike" kern="1200" cap="none" spc="0" normalizeH="0" baseline="0" noProof="0" dirty="0">
                <a:ln>
                  <a:noFill/>
                </a:ln>
                <a:solidFill>
                  <a:srgbClr val="000000"/>
                </a:solidFill>
                <a:effectLst/>
                <a:uLnTx/>
                <a:uFillTx/>
                <a:latin typeface="Century Gothic" panose="020F0302020204030204"/>
                <a:ea typeface="+mn-ea"/>
                <a:cs typeface="+mn-cs"/>
              </a:rPr>
              <a:t> database management systems are widely used!</a:t>
            </a:r>
          </a:p>
        </p:txBody>
      </p:sp>
      <p:sp>
        <p:nvSpPr>
          <p:cNvPr id="8" name="TextBox 7"/>
          <p:cNvSpPr txBox="1"/>
          <p:nvPr/>
        </p:nvSpPr>
        <p:spPr>
          <a:xfrm>
            <a:off x="8028681" y="1048591"/>
            <a:ext cx="4227439"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hlinkClick r:id="rId4"/>
              </a:rPr>
              <a:t>https://db-engines.com/en/ranking</a:t>
            </a: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 </a:t>
            </a:r>
          </a:p>
        </p:txBody>
      </p:sp>
      <p:sp>
        <p:nvSpPr>
          <p:cNvPr id="11" name="Rectangle 10">
            <a:extLst>
              <a:ext uri="{FF2B5EF4-FFF2-40B4-BE49-F238E27FC236}">
                <a16:creationId xmlns:a16="http://schemas.microsoft.com/office/drawing/2014/main" id="{57A229B9-E94B-4B82-B170-7C3F130DF109}"/>
              </a:ext>
            </a:extLst>
          </p:cNvPr>
          <p:cNvSpPr/>
          <p:nvPr/>
        </p:nvSpPr>
        <p:spPr>
          <a:xfrm>
            <a:off x="7097768" y="3938308"/>
            <a:ext cx="960897" cy="362087"/>
          </a:xfrm>
          <a:prstGeom prst="rect">
            <a:avLst/>
          </a:prstGeom>
          <a:solidFill>
            <a:schemeClr val="accent2">
              <a:alpha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3711CC11-4F2A-48E8-A9E6-53081D62F1AF}"/>
              </a:ext>
            </a:extLst>
          </p:cNvPr>
          <p:cNvSpPr/>
          <p:nvPr/>
        </p:nvSpPr>
        <p:spPr>
          <a:xfrm>
            <a:off x="7097768" y="4987352"/>
            <a:ext cx="960897" cy="641091"/>
          </a:xfrm>
          <a:prstGeom prst="rect">
            <a:avLst/>
          </a:prstGeom>
          <a:solidFill>
            <a:schemeClr val="accent2">
              <a:alpha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84902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126" y="53786"/>
            <a:ext cx="11365747" cy="1325563"/>
          </a:xfrm>
        </p:spPr>
        <p:txBody>
          <a:bodyPr>
            <a:normAutofit/>
          </a:bodyPr>
          <a:lstStyle/>
          <a:p>
            <a:r>
              <a:rPr lang="en-US" sz="4000" b="1" dirty="0"/>
              <a:t>Relational</a:t>
            </a:r>
            <a:r>
              <a:rPr lang="en-US" sz="4000" dirty="0"/>
              <a:t> Database Management Systems</a:t>
            </a:r>
          </a:p>
        </p:txBody>
      </p:sp>
      <p:sp>
        <p:nvSpPr>
          <p:cNvPr id="3" name="Content Placeholder 2"/>
          <p:cNvSpPr>
            <a:spLocks noGrp="1"/>
          </p:cNvSpPr>
          <p:nvPr>
            <p:ph idx="1"/>
          </p:nvPr>
        </p:nvSpPr>
        <p:spPr>
          <a:xfrm>
            <a:off x="838200" y="1379349"/>
            <a:ext cx="10515600" cy="2583051"/>
          </a:xfrm>
        </p:spPr>
        <p:txBody>
          <a:bodyPr>
            <a:normAutofit fontScale="92500"/>
          </a:bodyPr>
          <a:lstStyle/>
          <a:p>
            <a:r>
              <a:rPr lang="en-US" dirty="0"/>
              <a:t>Relational databases are the traditional DBMS technology</a:t>
            </a:r>
          </a:p>
          <a:p>
            <a:endParaRPr lang="en-US" dirty="0"/>
          </a:p>
          <a:p>
            <a:endParaRPr lang="en-US" b="1" dirty="0"/>
          </a:p>
          <a:p>
            <a:r>
              <a:rPr lang="en-US" b="1" i="1" dirty="0"/>
              <a:t>Logically</a:t>
            </a:r>
            <a:r>
              <a:rPr lang="en-US" dirty="0"/>
              <a:t> organize data in </a:t>
            </a:r>
            <a:r>
              <a:rPr lang="en-US" b="1" dirty="0"/>
              <a:t>relations </a:t>
            </a:r>
            <a:r>
              <a:rPr lang="en-US" dirty="0"/>
              <a:t>(tables)</a:t>
            </a:r>
          </a:p>
        </p:txBody>
      </p:sp>
      <p:grpSp>
        <p:nvGrpSpPr>
          <p:cNvPr id="4" name="Group 3"/>
          <p:cNvGrpSpPr/>
          <p:nvPr/>
        </p:nvGrpSpPr>
        <p:grpSpPr>
          <a:xfrm>
            <a:off x="2182105" y="1935190"/>
            <a:ext cx="8106433" cy="1299955"/>
            <a:chOff x="403057" y="2561993"/>
            <a:chExt cx="8106433" cy="1299955"/>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49507" y="2654166"/>
              <a:ext cx="1436848" cy="1166137"/>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10360" y="2564570"/>
              <a:ext cx="1463067" cy="1297378"/>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97431" y="2993581"/>
              <a:ext cx="1812059" cy="858916"/>
            </a:xfrm>
            <a:prstGeom prst="rect">
              <a:avLst/>
            </a:prstGeom>
          </p:spPr>
        </p:pic>
        <p:grpSp>
          <p:nvGrpSpPr>
            <p:cNvPr id="8" name="Group 7"/>
            <p:cNvGrpSpPr/>
            <p:nvPr/>
          </p:nvGrpSpPr>
          <p:grpSpPr>
            <a:xfrm>
              <a:off x="403057" y="2564569"/>
              <a:ext cx="1247932" cy="1247932"/>
              <a:chOff x="403057" y="2564569"/>
              <a:chExt cx="1247932" cy="1247932"/>
            </a:xfrm>
          </p:grpSpPr>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3057" y="2564569"/>
                <a:ext cx="1247932" cy="1247932"/>
              </a:xfrm>
              <a:prstGeom prst="rect">
                <a:avLst/>
              </a:prstGeom>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95471" y="3466994"/>
                <a:ext cx="579162" cy="299648"/>
              </a:xfrm>
              <a:prstGeom prst="rect">
                <a:avLst/>
              </a:prstGeom>
            </p:spPr>
          </p:pic>
        </p:grpSp>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874994" y="2561993"/>
              <a:ext cx="1250508" cy="1250508"/>
            </a:xfrm>
            <a:prstGeom prst="rect">
              <a:avLst/>
            </a:prstGeom>
          </p:spPr>
        </p:pic>
      </p:grpSp>
      <p:graphicFrame>
        <p:nvGraphicFramePr>
          <p:cNvPr id="15" name="Table 14"/>
          <p:cNvGraphicFramePr>
            <a:graphicFrameLocks noGrp="1"/>
          </p:cNvGraphicFramePr>
          <p:nvPr>
            <p:extLst/>
          </p:nvPr>
        </p:nvGraphicFramePr>
        <p:xfrm>
          <a:off x="3304325" y="4160201"/>
          <a:ext cx="4335880" cy="2004080"/>
        </p:xfrm>
        <a:graphic>
          <a:graphicData uri="http://schemas.openxmlformats.org/drawingml/2006/table">
            <a:tbl>
              <a:tblPr firstRow="1" bandRow="1">
                <a:tableStyleId>{00A15C55-8517-42AA-B614-E9B94910E393}</a:tableStyleId>
              </a:tblPr>
              <a:tblGrid>
                <a:gridCol w="1516594">
                  <a:extLst>
                    <a:ext uri="{9D8B030D-6E8A-4147-A177-3AD203B41FA5}">
                      <a16:colId xmlns:a16="http://schemas.microsoft.com/office/drawing/2014/main" val="20000"/>
                    </a:ext>
                  </a:extLst>
                </a:gridCol>
                <a:gridCol w="1343414">
                  <a:extLst>
                    <a:ext uri="{9D8B030D-6E8A-4147-A177-3AD203B41FA5}">
                      <a16:colId xmlns:a16="http://schemas.microsoft.com/office/drawing/2014/main" val="20001"/>
                    </a:ext>
                  </a:extLst>
                </a:gridCol>
                <a:gridCol w="1475872">
                  <a:extLst>
                    <a:ext uri="{9D8B030D-6E8A-4147-A177-3AD203B41FA5}">
                      <a16:colId xmlns:a16="http://schemas.microsoft.com/office/drawing/2014/main" val="20002"/>
                    </a:ext>
                  </a:extLst>
                </a:gridCol>
              </a:tblGrid>
              <a:tr h="501020">
                <a:tc>
                  <a:txBody>
                    <a:bodyPr/>
                    <a:lstStyle/>
                    <a:p>
                      <a:r>
                        <a:rPr lang="en-US" sz="2100" dirty="0"/>
                        <a:t>Name</a:t>
                      </a:r>
                    </a:p>
                  </a:txBody>
                  <a:tcPr marL="176830" marR="176830" marT="88415" marB="88415"/>
                </a:tc>
                <a:tc>
                  <a:txBody>
                    <a:bodyPr/>
                    <a:lstStyle/>
                    <a:p>
                      <a:r>
                        <a:rPr lang="en-US" sz="2100" dirty="0"/>
                        <a:t>Prod</a:t>
                      </a:r>
                    </a:p>
                  </a:txBody>
                  <a:tcPr marL="176830" marR="176830" marT="88415" marB="88415"/>
                </a:tc>
                <a:tc>
                  <a:txBody>
                    <a:bodyPr/>
                    <a:lstStyle/>
                    <a:p>
                      <a:r>
                        <a:rPr lang="en-US" sz="2100" dirty="0"/>
                        <a:t>Price</a:t>
                      </a:r>
                    </a:p>
                  </a:txBody>
                  <a:tcPr marL="176830" marR="176830" marT="88415" marB="88415"/>
                </a:tc>
                <a:extLst>
                  <a:ext uri="{0D108BD9-81ED-4DB2-BD59-A6C34878D82A}">
                    <a16:rowId xmlns:a16="http://schemas.microsoft.com/office/drawing/2014/main" val="10000"/>
                  </a:ext>
                </a:extLst>
              </a:tr>
              <a:tr h="501020">
                <a:tc>
                  <a:txBody>
                    <a:bodyPr/>
                    <a:lstStyle/>
                    <a:p>
                      <a:r>
                        <a:rPr lang="en-US" sz="2100" dirty="0"/>
                        <a:t>Sue</a:t>
                      </a:r>
                    </a:p>
                  </a:txBody>
                  <a:tcPr marL="176830" marR="176830" marT="88415" marB="88415"/>
                </a:tc>
                <a:tc>
                  <a:txBody>
                    <a:bodyPr/>
                    <a:lstStyle/>
                    <a:p>
                      <a:r>
                        <a:rPr lang="en-US" sz="2100" dirty="0"/>
                        <a:t>iPod</a:t>
                      </a:r>
                    </a:p>
                  </a:txBody>
                  <a:tcPr marL="176830" marR="176830" marT="88415" marB="88415"/>
                </a:tc>
                <a:tc>
                  <a:txBody>
                    <a:bodyPr/>
                    <a:lstStyle/>
                    <a:p>
                      <a:r>
                        <a:rPr lang="en-US" sz="2100" dirty="0"/>
                        <a:t>$200.00</a:t>
                      </a:r>
                    </a:p>
                  </a:txBody>
                  <a:tcPr marL="176830" marR="176830" marT="88415" marB="88415"/>
                </a:tc>
                <a:extLst>
                  <a:ext uri="{0D108BD9-81ED-4DB2-BD59-A6C34878D82A}">
                    <a16:rowId xmlns:a16="http://schemas.microsoft.com/office/drawing/2014/main" val="10001"/>
                  </a:ext>
                </a:extLst>
              </a:tr>
              <a:tr h="501020">
                <a:tc>
                  <a:txBody>
                    <a:bodyPr/>
                    <a:lstStyle/>
                    <a:p>
                      <a:r>
                        <a:rPr lang="en-US" sz="2100" dirty="0"/>
                        <a:t>Joey</a:t>
                      </a:r>
                    </a:p>
                  </a:txBody>
                  <a:tcPr marL="176830" marR="176830" marT="88415" marB="88415"/>
                </a:tc>
                <a:tc>
                  <a:txBody>
                    <a:bodyPr/>
                    <a:lstStyle/>
                    <a:p>
                      <a:r>
                        <a:rPr lang="en-US" sz="2100" dirty="0"/>
                        <a:t>Bike</a:t>
                      </a:r>
                    </a:p>
                  </a:txBody>
                  <a:tcPr marL="176830" marR="176830" marT="88415" marB="88415"/>
                </a:tc>
                <a:tc>
                  <a:txBody>
                    <a:bodyPr/>
                    <a:lstStyle/>
                    <a:p>
                      <a:r>
                        <a:rPr lang="en-US" sz="2100" dirty="0"/>
                        <a:t>$333.99</a:t>
                      </a:r>
                    </a:p>
                  </a:txBody>
                  <a:tcPr marL="176830" marR="176830" marT="88415" marB="88415"/>
                </a:tc>
                <a:extLst>
                  <a:ext uri="{0D108BD9-81ED-4DB2-BD59-A6C34878D82A}">
                    <a16:rowId xmlns:a16="http://schemas.microsoft.com/office/drawing/2014/main" val="10002"/>
                  </a:ext>
                </a:extLst>
              </a:tr>
              <a:tr h="501020">
                <a:tc>
                  <a:txBody>
                    <a:bodyPr/>
                    <a:lstStyle/>
                    <a:p>
                      <a:r>
                        <a:rPr lang="en-US" sz="2100" dirty="0"/>
                        <a:t>Alice</a:t>
                      </a:r>
                    </a:p>
                  </a:txBody>
                  <a:tcPr marL="176830" marR="176830" marT="88415" marB="88415"/>
                </a:tc>
                <a:tc>
                  <a:txBody>
                    <a:bodyPr/>
                    <a:lstStyle/>
                    <a:p>
                      <a:r>
                        <a:rPr lang="en-US" sz="2100" dirty="0"/>
                        <a:t>Car</a:t>
                      </a:r>
                    </a:p>
                  </a:txBody>
                  <a:tcPr marL="176830" marR="176830" marT="88415" marB="88415"/>
                </a:tc>
                <a:tc>
                  <a:txBody>
                    <a:bodyPr/>
                    <a:lstStyle/>
                    <a:p>
                      <a:r>
                        <a:rPr lang="en-US" sz="2100" dirty="0"/>
                        <a:t>$999.00</a:t>
                      </a:r>
                    </a:p>
                  </a:txBody>
                  <a:tcPr marL="176830" marR="176830" marT="88415" marB="88415"/>
                </a:tc>
                <a:extLst>
                  <a:ext uri="{0D108BD9-81ED-4DB2-BD59-A6C34878D82A}">
                    <a16:rowId xmlns:a16="http://schemas.microsoft.com/office/drawing/2014/main" val="10003"/>
                  </a:ext>
                </a:extLst>
              </a:tr>
            </a:tbl>
          </a:graphicData>
        </a:graphic>
      </p:graphicFrame>
      <p:sp>
        <p:nvSpPr>
          <p:cNvPr id="16" name="TextBox 15"/>
          <p:cNvSpPr txBox="1"/>
          <p:nvPr/>
        </p:nvSpPr>
        <p:spPr>
          <a:xfrm>
            <a:off x="742406" y="4160201"/>
            <a:ext cx="2561919" cy="523220"/>
          </a:xfrm>
          <a:prstGeom prst="rect">
            <a:avLst/>
          </a:prstGeom>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entury Gothic" panose="020F0302020204030204"/>
                <a:ea typeface="+mn-ea"/>
                <a:cs typeface="+mn-cs"/>
              </a:rPr>
              <a:t>Sales relation:</a:t>
            </a:r>
            <a:endParaRPr kumimoji="0" lang="en-US" sz="2800" b="1"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18" name="Rounded Rectangle 17"/>
          <p:cNvSpPr/>
          <p:nvPr/>
        </p:nvSpPr>
        <p:spPr>
          <a:xfrm>
            <a:off x="785259" y="5633394"/>
            <a:ext cx="7083459" cy="530887"/>
          </a:xfrm>
          <a:prstGeom prst="roundRect">
            <a:avLst/>
          </a:prstGeom>
          <a:solidFill>
            <a:schemeClr val="accent1">
              <a:alpha val="42000"/>
            </a:schemeClr>
          </a:solidFill>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9" name="Rounded Rectangle 18"/>
          <p:cNvSpPr/>
          <p:nvPr/>
        </p:nvSpPr>
        <p:spPr>
          <a:xfrm>
            <a:off x="4729683" y="4087400"/>
            <a:ext cx="1485415" cy="2527043"/>
          </a:xfrm>
          <a:prstGeom prst="roundRect">
            <a:avLst/>
          </a:prstGeom>
          <a:solidFill>
            <a:schemeClr val="accent6">
              <a:alpha val="4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7" name="TextBox 16"/>
          <p:cNvSpPr txBox="1"/>
          <p:nvPr/>
        </p:nvSpPr>
        <p:spPr>
          <a:xfrm>
            <a:off x="962734" y="5605174"/>
            <a:ext cx="2113079" cy="52322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entury Gothic" panose="020F0302020204030204"/>
                <a:ea typeface="+mn-ea"/>
                <a:cs typeface="+mn-cs"/>
              </a:rPr>
              <a:t>Tuple (row)</a:t>
            </a:r>
          </a:p>
        </p:txBody>
      </p:sp>
      <p:sp>
        <p:nvSpPr>
          <p:cNvPr id="20" name="TextBox 19"/>
          <p:cNvSpPr txBox="1"/>
          <p:nvPr/>
        </p:nvSpPr>
        <p:spPr>
          <a:xfrm>
            <a:off x="4791652" y="6164281"/>
            <a:ext cx="2965877"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Attribute (column)</a:t>
            </a:r>
          </a:p>
        </p:txBody>
      </p:sp>
      <p:sp>
        <p:nvSpPr>
          <p:cNvPr id="22" name="Rectangle 21"/>
          <p:cNvSpPr/>
          <p:nvPr/>
        </p:nvSpPr>
        <p:spPr>
          <a:xfrm>
            <a:off x="8029672" y="3904371"/>
            <a:ext cx="4036682"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Describes </a:t>
            </a:r>
            <a:r>
              <a:rPr kumimoji="0" lang="en-US" sz="2400" b="0" i="1" u="sng" strike="noStrike" kern="1200" cap="none" spc="0" normalizeH="0" baseline="0" noProof="0" dirty="0">
                <a:ln>
                  <a:noFill/>
                </a:ln>
                <a:solidFill>
                  <a:srgbClr val="000000"/>
                </a:solidFill>
                <a:effectLst/>
                <a:uLnTx/>
                <a:uFillTx/>
                <a:latin typeface="Century Gothic" panose="020F0302020204030204"/>
                <a:ea typeface="+mn-ea"/>
                <a:cs typeface="+mn-cs"/>
              </a:rPr>
              <a:t>relationship: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srgbClr val="000000"/>
                </a:solidFill>
                <a:effectLst/>
                <a:uLnTx/>
                <a:uFillTx/>
                <a:latin typeface="Century Gothic" panose="020F0302020204030204"/>
                <a:ea typeface="+mn-ea"/>
                <a:cs typeface="+mn-cs"/>
              </a:rPr>
              <a:t>Name</a:t>
            </a:r>
            <a:r>
              <a:rPr kumimoji="0" lang="en-US" sz="3200" b="0" i="1" u="none" strike="noStrike" kern="1200" cap="none" spc="0" normalizeH="0" baseline="0" noProof="0" dirty="0">
                <a:ln>
                  <a:noFill/>
                </a:ln>
                <a:solidFill>
                  <a:srgbClr val="000000"/>
                </a:solidFill>
                <a:effectLst/>
                <a:uLnTx/>
                <a:uFillTx/>
                <a:latin typeface="Century Gothic" panose="020F0302020204030204"/>
                <a:ea typeface="+mn-ea"/>
                <a:cs typeface="+mn-cs"/>
              </a:rPr>
              <a:t> purchased </a:t>
            </a:r>
            <a:br>
              <a:rPr kumimoji="0" lang="en-US" sz="3200" b="0" i="1"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3200" b="1" i="1" u="none" strike="noStrike" kern="1200" cap="none" spc="0" normalizeH="0" baseline="0" noProof="0" dirty="0">
                <a:ln>
                  <a:noFill/>
                </a:ln>
                <a:solidFill>
                  <a:srgbClr val="000000"/>
                </a:solidFill>
                <a:effectLst/>
                <a:uLnTx/>
                <a:uFillTx/>
                <a:latin typeface="Century Gothic" panose="020F0302020204030204"/>
                <a:ea typeface="+mn-ea"/>
                <a:cs typeface="+mn-cs"/>
              </a:rPr>
              <a:t>Prod</a:t>
            </a:r>
            <a:r>
              <a:rPr kumimoji="0" lang="en-US" sz="3200" b="0" i="1" u="none" strike="noStrike" kern="1200" cap="none" spc="0" normalizeH="0" baseline="0" noProof="0" dirty="0">
                <a:ln>
                  <a:noFill/>
                </a:ln>
                <a:solidFill>
                  <a:srgbClr val="000000"/>
                </a:solidFill>
                <a:effectLst/>
                <a:uLnTx/>
                <a:uFillTx/>
                <a:latin typeface="Century Gothic" panose="020F0302020204030204"/>
                <a:ea typeface="+mn-ea"/>
                <a:cs typeface="+mn-cs"/>
              </a:rPr>
              <a:t> at </a:t>
            </a:r>
            <a:r>
              <a:rPr kumimoji="0" lang="en-US" sz="3200" b="1" i="1" u="none" strike="noStrike" kern="1200" cap="none" spc="0" normalizeH="0" baseline="0" noProof="0" dirty="0">
                <a:ln>
                  <a:noFill/>
                </a:ln>
                <a:solidFill>
                  <a:srgbClr val="000000"/>
                </a:solidFill>
                <a:effectLst/>
                <a:uLnTx/>
                <a:uFillTx/>
                <a:latin typeface="Century Gothic" panose="020F0302020204030204"/>
                <a:ea typeface="+mn-ea"/>
                <a:cs typeface="+mn-cs"/>
              </a:rPr>
              <a:t>Price.</a:t>
            </a:r>
            <a:endParaRPr kumimoji="0" lang="en-US" sz="3200" b="0" i="1"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12" name="TextBox 11"/>
          <p:cNvSpPr txBox="1"/>
          <p:nvPr/>
        </p:nvSpPr>
        <p:spPr>
          <a:xfrm>
            <a:off x="8252475" y="5528229"/>
            <a:ext cx="2577964" cy="1200329"/>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How is data </a:t>
            </a:r>
            <a:r>
              <a:rPr kumimoji="0" lang="en-US" sz="2400" b="1" i="0" u="none" strike="noStrike" kern="1200" cap="none" spc="0" normalizeH="0" baseline="0" noProof="0" dirty="0">
                <a:ln>
                  <a:noFill/>
                </a:ln>
                <a:solidFill>
                  <a:srgbClr val="000000"/>
                </a:solidFill>
                <a:effectLst/>
                <a:uLnTx/>
                <a:uFillTx/>
                <a:latin typeface="Century Gothic" panose="020F0302020204030204"/>
                <a:ea typeface="+mn-ea"/>
                <a:cs typeface="+mn-cs"/>
              </a:rPr>
              <a:t>physically</a:t>
            </a: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 stored?</a:t>
            </a:r>
          </a:p>
        </p:txBody>
      </p:sp>
    </p:spTree>
    <p:extLst>
      <p:ext uri="{BB962C8B-B14F-4D97-AF65-F5344CB8AC3E}">
        <p14:creationId xmlns:p14="http://schemas.microsoft.com/office/powerpoint/2010/main" val="393521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19" grpId="0" animBg="1"/>
      <p:bldP spid="17" grpId="0"/>
      <p:bldP spid="20" grpId="0"/>
      <p:bldP spid="22"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Freeform 163"/>
          <p:cNvSpPr/>
          <p:nvPr/>
        </p:nvSpPr>
        <p:spPr>
          <a:xfrm>
            <a:off x="3593592" y="2020824"/>
            <a:ext cx="2862072" cy="4032504"/>
          </a:xfrm>
          <a:custGeom>
            <a:avLst/>
            <a:gdLst>
              <a:gd name="connsiteX0" fmla="*/ 2852928 w 2862072"/>
              <a:gd name="connsiteY0" fmla="*/ 813816 h 4032504"/>
              <a:gd name="connsiteX1" fmla="*/ 905256 w 2862072"/>
              <a:gd name="connsiteY1" fmla="*/ 0 h 4032504"/>
              <a:gd name="connsiteX2" fmla="*/ 0 w 2862072"/>
              <a:gd name="connsiteY2" fmla="*/ 2057400 h 4032504"/>
              <a:gd name="connsiteX3" fmla="*/ 1856232 w 2862072"/>
              <a:gd name="connsiteY3" fmla="*/ 4032504 h 4032504"/>
              <a:gd name="connsiteX4" fmla="*/ 2862072 w 2862072"/>
              <a:gd name="connsiteY4" fmla="*/ 2935224 h 4032504"/>
              <a:gd name="connsiteX5" fmla="*/ 2852928 w 2862072"/>
              <a:gd name="connsiteY5" fmla="*/ 813816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072" h="4032504">
                <a:moveTo>
                  <a:pt x="2852928" y="813816"/>
                </a:moveTo>
                <a:lnTo>
                  <a:pt x="905256" y="0"/>
                </a:lnTo>
                <a:lnTo>
                  <a:pt x="0" y="2057400"/>
                </a:lnTo>
                <a:lnTo>
                  <a:pt x="1856232" y="4032504"/>
                </a:lnTo>
                <a:lnTo>
                  <a:pt x="2862072" y="2935224"/>
                </a:lnTo>
                <a:lnTo>
                  <a:pt x="2852928" y="813816"/>
                </a:lnTo>
                <a:close/>
              </a:path>
            </a:pathLst>
          </a:custGeom>
          <a:gradFill flip="none" rotWithShape="1">
            <a:gsLst>
              <a:gs pos="0">
                <a:schemeClr val="accent3">
                  <a:satMod val="103000"/>
                  <a:tint val="94000"/>
                  <a:alpha val="0"/>
                  <a:lumMod val="0"/>
                  <a:lumOff val="100000"/>
                </a:schemeClr>
              </a:gs>
              <a:gs pos="100000">
                <a:schemeClr val="accent3">
                  <a:satMod val="120000"/>
                  <a:shade val="78000"/>
                  <a:lumMod val="0"/>
                </a:schemeClr>
              </a:gs>
            </a:gsLst>
            <a:lin ang="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aphicFrame>
        <p:nvGraphicFramePr>
          <p:cNvPr id="9" name="Table 8"/>
          <p:cNvGraphicFramePr>
            <a:graphicFrameLocks noGrp="1"/>
          </p:cNvGraphicFramePr>
          <p:nvPr>
            <p:extLst/>
          </p:nvPr>
        </p:nvGraphicFramePr>
        <p:xfrm>
          <a:off x="891475" y="2002226"/>
          <a:ext cx="3640526" cy="1688758"/>
        </p:xfrm>
        <a:graphic>
          <a:graphicData uri="http://schemas.openxmlformats.org/drawingml/2006/table">
            <a:tbl>
              <a:tblPr firstRow="1" bandRow="1">
                <a:effectLst>
                  <a:outerShdw blurRad="50800" dist="76200" dir="2700000" algn="tl" rotWithShape="0">
                    <a:prstClr val="black">
                      <a:alpha val="40000"/>
                    </a:prstClr>
                  </a:outerShdw>
                </a:effectLst>
                <a:tableStyleId>{00A15C55-8517-42AA-B614-E9B94910E393}</a:tableStyleId>
              </a:tblPr>
              <a:tblGrid>
                <a:gridCol w="1273374">
                  <a:extLst>
                    <a:ext uri="{9D8B030D-6E8A-4147-A177-3AD203B41FA5}">
                      <a16:colId xmlns:a16="http://schemas.microsoft.com/office/drawing/2014/main" val="20000"/>
                    </a:ext>
                  </a:extLst>
                </a:gridCol>
                <a:gridCol w="1127968">
                  <a:extLst>
                    <a:ext uri="{9D8B030D-6E8A-4147-A177-3AD203B41FA5}">
                      <a16:colId xmlns:a16="http://schemas.microsoft.com/office/drawing/2014/main" val="20001"/>
                    </a:ext>
                  </a:extLst>
                </a:gridCol>
                <a:gridCol w="1239184">
                  <a:extLst>
                    <a:ext uri="{9D8B030D-6E8A-4147-A177-3AD203B41FA5}">
                      <a16:colId xmlns:a16="http://schemas.microsoft.com/office/drawing/2014/main" val="20002"/>
                    </a:ext>
                  </a:extLst>
                </a:gridCol>
              </a:tblGrid>
              <a:tr h="479623">
                <a:tc>
                  <a:txBody>
                    <a:bodyPr/>
                    <a:lstStyle/>
                    <a:p>
                      <a:r>
                        <a:rPr lang="en-US" sz="1600" dirty="0"/>
                        <a:t>Name</a:t>
                      </a:r>
                    </a:p>
                  </a:txBody>
                  <a:tcPr marL="157975" marR="157975" marT="78987" marB="78987"/>
                </a:tc>
                <a:tc>
                  <a:txBody>
                    <a:bodyPr/>
                    <a:lstStyle/>
                    <a:p>
                      <a:r>
                        <a:rPr lang="en-US" sz="1600" dirty="0"/>
                        <a:t>Prod</a:t>
                      </a:r>
                    </a:p>
                  </a:txBody>
                  <a:tcPr marL="157975" marR="157975" marT="78987" marB="78987"/>
                </a:tc>
                <a:tc>
                  <a:txBody>
                    <a:bodyPr/>
                    <a:lstStyle/>
                    <a:p>
                      <a:r>
                        <a:rPr lang="en-US" sz="1600" dirty="0"/>
                        <a:t>Price</a:t>
                      </a:r>
                    </a:p>
                  </a:txBody>
                  <a:tcPr marL="157975" marR="157975" marT="78987" marB="78987"/>
                </a:tc>
                <a:extLst>
                  <a:ext uri="{0D108BD9-81ED-4DB2-BD59-A6C34878D82A}">
                    <a16:rowId xmlns:a16="http://schemas.microsoft.com/office/drawing/2014/main" val="10000"/>
                  </a:ext>
                </a:extLst>
              </a:tr>
              <a:tr h="403045">
                <a:tc>
                  <a:txBody>
                    <a:bodyPr/>
                    <a:lstStyle/>
                    <a:p>
                      <a:r>
                        <a:rPr lang="en-US" sz="1600" dirty="0"/>
                        <a:t>Sue</a:t>
                      </a:r>
                    </a:p>
                  </a:txBody>
                  <a:tcPr marL="157975" marR="157975" marT="78987" marB="78987"/>
                </a:tc>
                <a:tc>
                  <a:txBody>
                    <a:bodyPr/>
                    <a:lstStyle/>
                    <a:p>
                      <a:r>
                        <a:rPr lang="en-US" sz="1600" dirty="0"/>
                        <a:t>iPod</a:t>
                      </a:r>
                    </a:p>
                  </a:txBody>
                  <a:tcPr marL="157975" marR="157975" marT="78987" marB="78987"/>
                </a:tc>
                <a:tc>
                  <a:txBody>
                    <a:bodyPr/>
                    <a:lstStyle/>
                    <a:p>
                      <a:r>
                        <a:rPr lang="en-US" sz="1600" dirty="0"/>
                        <a:t>$200.00</a:t>
                      </a:r>
                    </a:p>
                  </a:txBody>
                  <a:tcPr marL="157975" marR="157975" marT="78987" marB="78987"/>
                </a:tc>
                <a:extLst>
                  <a:ext uri="{0D108BD9-81ED-4DB2-BD59-A6C34878D82A}">
                    <a16:rowId xmlns:a16="http://schemas.microsoft.com/office/drawing/2014/main" val="10001"/>
                  </a:ext>
                </a:extLst>
              </a:tr>
              <a:tr h="403045">
                <a:tc>
                  <a:txBody>
                    <a:bodyPr/>
                    <a:lstStyle/>
                    <a:p>
                      <a:r>
                        <a:rPr lang="en-US" sz="1600" dirty="0"/>
                        <a:t>Joey</a:t>
                      </a:r>
                    </a:p>
                  </a:txBody>
                  <a:tcPr marL="157975" marR="157975" marT="78987" marB="78987"/>
                </a:tc>
                <a:tc>
                  <a:txBody>
                    <a:bodyPr/>
                    <a:lstStyle/>
                    <a:p>
                      <a:r>
                        <a:rPr lang="en-US" sz="1600" dirty="0"/>
                        <a:t>Bike</a:t>
                      </a:r>
                    </a:p>
                  </a:txBody>
                  <a:tcPr marL="157975" marR="157975" marT="78987" marB="78987"/>
                </a:tc>
                <a:tc>
                  <a:txBody>
                    <a:bodyPr/>
                    <a:lstStyle/>
                    <a:p>
                      <a:r>
                        <a:rPr lang="en-US" sz="1600" dirty="0"/>
                        <a:t>$333.99</a:t>
                      </a:r>
                    </a:p>
                  </a:txBody>
                  <a:tcPr marL="157975" marR="157975" marT="78987" marB="78987"/>
                </a:tc>
                <a:extLst>
                  <a:ext uri="{0D108BD9-81ED-4DB2-BD59-A6C34878D82A}">
                    <a16:rowId xmlns:a16="http://schemas.microsoft.com/office/drawing/2014/main" val="10002"/>
                  </a:ext>
                </a:extLst>
              </a:tr>
              <a:tr h="403045">
                <a:tc>
                  <a:txBody>
                    <a:bodyPr/>
                    <a:lstStyle/>
                    <a:p>
                      <a:r>
                        <a:rPr lang="en-US" sz="1600" dirty="0"/>
                        <a:t>Alice</a:t>
                      </a:r>
                    </a:p>
                  </a:txBody>
                  <a:tcPr marL="157975" marR="157975" marT="78987" marB="78987"/>
                </a:tc>
                <a:tc>
                  <a:txBody>
                    <a:bodyPr/>
                    <a:lstStyle/>
                    <a:p>
                      <a:r>
                        <a:rPr lang="en-US" sz="1600" dirty="0"/>
                        <a:t>Car</a:t>
                      </a:r>
                    </a:p>
                  </a:txBody>
                  <a:tcPr marL="157975" marR="157975" marT="78987" marB="78987"/>
                </a:tc>
                <a:tc>
                  <a:txBody>
                    <a:bodyPr/>
                    <a:lstStyle/>
                    <a:p>
                      <a:r>
                        <a:rPr lang="en-US" sz="1600" dirty="0"/>
                        <a:t>$999.00</a:t>
                      </a:r>
                    </a:p>
                  </a:txBody>
                  <a:tcPr marL="157975" marR="157975" marT="78987" marB="78987"/>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r>
              <a:rPr lang="en-US" dirty="0"/>
              <a:t>Relational Data </a:t>
            </a:r>
            <a:r>
              <a:rPr lang="en-US" b="1" dirty="0"/>
              <a:t>Abstraction</a:t>
            </a:r>
          </a:p>
        </p:txBody>
      </p:sp>
      <p:graphicFrame>
        <p:nvGraphicFramePr>
          <p:cNvPr id="6" name="Table 5"/>
          <p:cNvGraphicFramePr>
            <a:graphicFrameLocks noGrp="1"/>
          </p:cNvGraphicFramePr>
          <p:nvPr>
            <p:extLst/>
          </p:nvPr>
        </p:nvGraphicFramePr>
        <p:xfrm>
          <a:off x="1861023" y="2932794"/>
          <a:ext cx="3152818" cy="1798015"/>
        </p:xfrm>
        <a:graphic>
          <a:graphicData uri="http://schemas.openxmlformats.org/drawingml/2006/table">
            <a:tbl>
              <a:tblPr firstRow="1" bandRow="1">
                <a:effectLst>
                  <a:outerShdw blurRad="50800" dist="76200" dir="2700000" algn="tl" rotWithShape="0">
                    <a:prstClr val="black">
                      <a:alpha val="40000"/>
                    </a:prstClr>
                  </a:outerShdw>
                </a:effectLst>
                <a:tableStyleId>{93296810-A885-4BE3-A3E7-6D5BEEA58F35}</a:tableStyleId>
              </a:tblPr>
              <a:tblGrid>
                <a:gridCol w="500617">
                  <a:extLst>
                    <a:ext uri="{9D8B030D-6E8A-4147-A177-3AD203B41FA5}">
                      <a16:colId xmlns:a16="http://schemas.microsoft.com/office/drawing/2014/main" val="20000"/>
                    </a:ext>
                  </a:extLst>
                </a:gridCol>
                <a:gridCol w="1072862">
                  <a:extLst>
                    <a:ext uri="{9D8B030D-6E8A-4147-A177-3AD203B41FA5}">
                      <a16:colId xmlns:a16="http://schemas.microsoft.com/office/drawing/2014/main" val="20001"/>
                    </a:ext>
                  </a:extLst>
                </a:gridCol>
                <a:gridCol w="932931">
                  <a:extLst>
                    <a:ext uri="{9D8B030D-6E8A-4147-A177-3AD203B41FA5}">
                      <a16:colId xmlns:a16="http://schemas.microsoft.com/office/drawing/2014/main" val="20002"/>
                    </a:ext>
                  </a:extLst>
                </a:gridCol>
                <a:gridCol w="646408">
                  <a:extLst>
                    <a:ext uri="{9D8B030D-6E8A-4147-A177-3AD203B41FA5}">
                      <a16:colId xmlns:a16="http://schemas.microsoft.com/office/drawing/2014/main" val="20003"/>
                    </a:ext>
                  </a:extLst>
                </a:gridCol>
              </a:tblGrid>
              <a:tr h="359603">
                <a:tc>
                  <a:txBody>
                    <a:bodyPr/>
                    <a:lstStyle/>
                    <a:p>
                      <a:r>
                        <a:rPr lang="en-US" sz="1600" u="sng" dirty="0" err="1"/>
                        <a:t>sid</a:t>
                      </a:r>
                      <a:endParaRPr lang="en-US" sz="1600" u="sng" dirty="0"/>
                    </a:p>
                  </a:txBody>
                  <a:tcPr marL="81690" marR="81690" marT="40845" marB="40845"/>
                </a:tc>
                <a:tc>
                  <a:txBody>
                    <a:bodyPr/>
                    <a:lstStyle/>
                    <a:p>
                      <a:r>
                        <a:rPr lang="en-US" sz="1600" dirty="0" err="1"/>
                        <a:t>sname</a:t>
                      </a:r>
                      <a:endParaRPr lang="en-US" sz="1600" dirty="0"/>
                    </a:p>
                  </a:txBody>
                  <a:tcPr marL="81690" marR="81690" marT="40845" marB="40845"/>
                </a:tc>
                <a:tc>
                  <a:txBody>
                    <a:bodyPr/>
                    <a:lstStyle/>
                    <a:p>
                      <a:r>
                        <a:rPr lang="en-US" sz="1600" dirty="0"/>
                        <a:t>rating</a:t>
                      </a:r>
                    </a:p>
                  </a:txBody>
                  <a:tcPr marL="81690" marR="81690" marT="40845" marB="40845"/>
                </a:tc>
                <a:tc>
                  <a:txBody>
                    <a:bodyPr/>
                    <a:lstStyle/>
                    <a:p>
                      <a:r>
                        <a:rPr lang="en-US" sz="1600" dirty="0"/>
                        <a:t>age</a:t>
                      </a:r>
                    </a:p>
                  </a:txBody>
                  <a:tcPr marL="81690" marR="81690" marT="40845" marB="40845"/>
                </a:tc>
                <a:extLst>
                  <a:ext uri="{0D108BD9-81ED-4DB2-BD59-A6C34878D82A}">
                    <a16:rowId xmlns:a16="http://schemas.microsoft.com/office/drawing/2014/main" val="10000"/>
                  </a:ext>
                </a:extLst>
              </a:tr>
              <a:tr h="359603">
                <a:tc>
                  <a:txBody>
                    <a:bodyPr/>
                    <a:lstStyle/>
                    <a:p>
                      <a:r>
                        <a:rPr lang="en-US" sz="1600" dirty="0"/>
                        <a:t>28</a:t>
                      </a:r>
                    </a:p>
                  </a:txBody>
                  <a:tcPr marL="81690" marR="81690" marT="40845" marB="40845"/>
                </a:tc>
                <a:tc>
                  <a:txBody>
                    <a:bodyPr/>
                    <a:lstStyle/>
                    <a:p>
                      <a:r>
                        <a:rPr lang="en-US" sz="1600" dirty="0" err="1"/>
                        <a:t>yuppy</a:t>
                      </a:r>
                      <a:endParaRPr lang="en-US" sz="1600" dirty="0"/>
                    </a:p>
                  </a:txBody>
                  <a:tcPr marL="81690" marR="81690" marT="40845" marB="40845"/>
                </a:tc>
                <a:tc>
                  <a:txBody>
                    <a:bodyPr/>
                    <a:lstStyle/>
                    <a:p>
                      <a:r>
                        <a:rPr lang="en-US" sz="1600" dirty="0"/>
                        <a:t>9</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1"/>
                  </a:ext>
                </a:extLst>
              </a:tr>
              <a:tr h="359603">
                <a:tc>
                  <a:txBody>
                    <a:bodyPr/>
                    <a:lstStyle/>
                    <a:p>
                      <a:r>
                        <a:rPr lang="en-US" sz="1600" dirty="0"/>
                        <a:t>31</a:t>
                      </a:r>
                    </a:p>
                  </a:txBody>
                  <a:tcPr marL="81690" marR="81690" marT="40845" marB="40845"/>
                </a:tc>
                <a:tc>
                  <a:txBody>
                    <a:bodyPr/>
                    <a:lstStyle/>
                    <a:p>
                      <a:r>
                        <a:rPr lang="en-US" sz="1600" dirty="0"/>
                        <a:t>lubber</a:t>
                      </a:r>
                    </a:p>
                  </a:txBody>
                  <a:tcPr marL="81690" marR="81690" marT="40845" marB="40845"/>
                </a:tc>
                <a:tc>
                  <a:txBody>
                    <a:bodyPr/>
                    <a:lstStyle/>
                    <a:p>
                      <a:r>
                        <a:rPr lang="en-US" sz="1600" dirty="0"/>
                        <a:t>8</a:t>
                      </a:r>
                    </a:p>
                  </a:txBody>
                  <a:tcPr marL="81690" marR="81690" marT="40845" marB="40845"/>
                </a:tc>
                <a:tc>
                  <a:txBody>
                    <a:bodyPr/>
                    <a:lstStyle/>
                    <a:p>
                      <a:r>
                        <a:rPr lang="en-US" sz="1600" dirty="0"/>
                        <a:t>55.5</a:t>
                      </a:r>
                    </a:p>
                  </a:txBody>
                  <a:tcPr marL="81690" marR="81690" marT="40845" marB="40845"/>
                </a:tc>
                <a:extLst>
                  <a:ext uri="{0D108BD9-81ED-4DB2-BD59-A6C34878D82A}">
                    <a16:rowId xmlns:a16="http://schemas.microsoft.com/office/drawing/2014/main" val="10002"/>
                  </a:ext>
                </a:extLst>
              </a:tr>
              <a:tr h="359603">
                <a:tc>
                  <a:txBody>
                    <a:bodyPr/>
                    <a:lstStyle/>
                    <a:p>
                      <a:r>
                        <a:rPr lang="en-US" sz="1600" dirty="0"/>
                        <a:t>44</a:t>
                      </a:r>
                    </a:p>
                  </a:txBody>
                  <a:tcPr marL="81690" marR="81690" marT="40845" marB="40845"/>
                </a:tc>
                <a:tc>
                  <a:txBody>
                    <a:bodyPr/>
                    <a:lstStyle/>
                    <a:p>
                      <a:r>
                        <a:rPr lang="en-US" sz="1600" dirty="0"/>
                        <a:t>guppy</a:t>
                      </a:r>
                    </a:p>
                  </a:txBody>
                  <a:tcPr marL="81690" marR="81690" marT="40845" marB="40845"/>
                </a:tc>
                <a:tc>
                  <a:txBody>
                    <a:bodyPr/>
                    <a:lstStyle/>
                    <a:p>
                      <a:r>
                        <a:rPr lang="en-US" sz="1600" dirty="0"/>
                        <a:t>5</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3"/>
                  </a:ext>
                </a:extLst>
              </a:tr>
              <a:tr h="359603">
                <a:tc>
                  <a:txBody>
                    <a:bodyPr/>
                    <a:lstStyle/>
                    <a:p>
                      <a:r>
                        <a:rPr lang="en-US" sz="1600" dirty="0"/>
                        <a:t>58</a:t>
                      </a:r>
                    </a:p>
                  </a:txBody>
                  <a:tcPr marL="81690" marR="81690" marT="40845" marB="40845"/>
                </a:tc>
                <a:tc>
                  <a:txBody>
                    <a:bodyPr/>
                    <a:lstStyle/>
                    <a:p>
                      <a:r>
                        <a:rPr lang="en-US" sz="1600" dirty="0"/>
                        <a:t>rusty</a:t>
                      </a:r>
                    </a:p>
                  </a:txBody>
                  <a:tcPr marL="81690" marR="81690" marT="40845" marB="40845"/>
                </a:tc>
                <a:tc>
                  <a:txBody>
                    <a:bodyPr/>
                    <a:lstStyle/>
                    <a:p>
                      <a:r>
                        <a:rPr lang="en-US" sz="1600" dirty="0"/>
                        <a:t>10</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extLst/>
          </p:nvPr>
        </p:nvGraphicFramePr>
        <p:xfrm>
          <a:off x="2477000" y="4230954"/>
          <a:ext cx="2978869" cy="1821789"/>
        </p:xfrm>
        <a:graphic>
          <a:graphicData uri="http://schemas.openxmlformats.org/drawingml/2006/table">
            <a:tbl>
              <a:tblPr firstRow="1" bandRow="1">
                <a:effectLst>
                  <a:outerShdw blurRad="50800" dist="76200" dir="2700000" algn="tl" rotWithShape="0">
                    <a:prstClr val="black">
                      <a:alpha val="40000"/>
                    </a:prstClr>
                  </a:outerShdw>
                </a:effectLst>
                <a:tableStyleId>{5C22544A-7EE6-4342-B048-85BDC9FD1C3A}</a:tableStyleId>
              </a:tblPr>
              <a:tblGrid>
                <a:gridCol w="594983">
                  <a:extLst>
                    <a:ext uri="{9D8B030D-6E8A-4147-A177-3AD203B41FA5}">
                      <a16:colId xmlns:a16="http://schemas.microsoft.com/office/drawing/2014/main" val="20000"/>
                    </a:ext>
                  </a:extLst>
                </a:gridCol>
                <a:gridCol w="1441458">
                  <a:extLst>
                    <a:ext uri="{9D8B030D-6E8A-4147-A177-3AD203B41FA5}">
                      <a16:colId xmlns:a16="http://schemas.microsoft.com/office/drawing/2014/main" val="20001"/>
                    </a:ext>
                  </a:extLst>
                </a:gridCol>
                <a:gridCol w="942428">
                  <a:extLst>
                    <a:ext uri="{9D8B030D-6E8A-4147-A177-3AD203B41FA5}">
                      <a16:colId xmlns:a16="http://schemas.microsoft.com/office/drawing/2014/main" val="20002"/>
                    </a:ext>
                  </a:extLst>
                </a:gridCol>
              </a:tblGrid>
              <a:tr h="408970">
                <a:tc>
                  <a:txBody>
                    <a:bodyPr/>
                    <a:lstStyle/>
                    <a:p>
                      <a:r>
                        <a:rPr lang="en-US" sz="1600" u="sng" dirty="0"/>
                        <a:t>bid</a:t>
                      </a:r>
                    </a:p>
                  </a:txBody>
                  <a:tcPr marL="81690" marR="81690" marT="40845" marB="40845"/>
                </a:tc>
                <a:tc>
                  <a:txBody>
                    <a:bodyPr/>
                    <a:lstStyle/>
                    <a:p>
                      <a:r>
                        <a:rPr lang="en-US" sz="1600" u="none" dirty="0" err="1"/>
                        <a:t>bname</a:t>
                      </a:r>
                      <a:endParaRPr lang="en-US" sz="1600" u="none" dirty="0"/>
                    </a:p>
                  </a:txBody>
                  <a:tcPr marL="81690" marR="81690" marT="40845" marB="40845"/>
                </a:tc>
                <a:tc>
                  <a:txBody>
                    <a:bodyPr/>
                    <a:lstStyle/>
                    <a:p>
                      <a:r>
                        <a:rPr lang="en-US" sz="1600" u="none" dirty="0"/>
                        <a:t>color</a:t>
                      </a:r>
                    </a:p>
                  </a:txBody>
                  <a:tcPr marL="81690" marR="81690" marT="40845" marB="40845"/>
                </a:tc>
                <a:extLst>
                  <a:ext uri="{0D108BD9-81ED-4DB2-BD59-A6C34878D82A}">
                    <a16:rowId xmlns:a16="http://schemas.microsoft.com/office/drawing/2014/main" val="10000"/>
                  </a:ext>
                </a:extLst>
              </a:tr>
              <a:tr h="331298">
                <a:tc>
                  <a:txBody>
                    <a:bodyPr/>
                    <a:lstStyle/>
                    <a:p>
                      <a:r>
                        <a:rPr lang="en-US" sz="1600" dirty="0"/>
                        <a:t>101</a:t>
                      </a:r>
                    </a:p>
                  </a:txBody>
                  <a:tcPr marL="81690" marR="81690" marT="40845" marB="40845"/>
                </a:tc>
                <a:tc>
                  <a:txBody>
                    <a:bodyPr/>
                    <a:lstStyle/>
                    <a:p>
                      <a:r>
                        <a:rPr lang="en-US" sz="1600" dirty="0"/>
                        <a:t>Interlake</a:t>
                      </a:r>
                    </a:p>
                  </a:txBody>
                  <a:tcPr marL="81690" marR="81690" marT="40845" marB="40845"/>
                </a:tc>
                <a:tc>
                  <a:txBody>
                    <a:bodyPr/>
                    <a:lstStyle/>
                    <a:p>
                      <a:r>
                        <a:rPr lang="en-US" sz="1600" dirty="0"/>
                        <a:t>blue</a:t>
                      </a:r>
                    </a:p>
                  </a:txBody>
                  <a:tcPr marL="81690" marR="81690" marT="40845" marB="40845"/>
                </a:tc>
                <a:extLst>
                  <a:ext uri="{0D108BD9-81ED-4DB2-BD59-A6C34878D82A}">
                    <a16:rowId xmlns:a16="http://schemas.microsoft.com/office/drawing/2014/main" val="10001"/>
                  </a:ext>
                </a:extLst>
              </a:tr>
              <a:tr h="418925">
                <a:tc>
                  <a:txBody>
                    <a:bodyPr/>
                    <a:lstStyle/>
                    <a:p>
                      <a:r>
                        <a:rPr lang="en-US" sz="1600" dirty="0"/>
                        <a:t>102</a:t>
                      </a:r>
                    </a:p>
                  </a:txBody>
                  <a:tcPr marL="81690" marR="81690" marT="40845" marB="40845"/>
                </a:tc>
                <a:tc>
                  <a:txBody>
                    <a:bodyPr/>
                    <a:lstStyle/>
                    <a:p>
                      <a:r>
                        <a:rPr lang="en-US" sz="1600" dirty="0"/>
                        <a:t>Interlake</a:t>
                      </a:r>
                    </a:p>
                  </a:txBody>
                  <a:tcPr marL="81690" marR="81690" marT="40845" marB="40845"/>
                </a:tc>
                <a:tc>
                  <a:txBody>
                    <a:bodyPr/>
                    <a:lstStyle/>
                    <a:p>
                      <a:r>
                        <a:rPr lang="en-US" sz="1600" dirty="0"/>
                        <a:t>red</a:t>
                      </a:r>
                    </a:p>
                  </a:txBody>
                  <a:tcPr marL="81690" marR="81690" marT="40845" marB="40845"/>
                </a:tc>
                <a:extLst>
                  <a:ext uri="{0D108BD9-81ED-4DB2-BD59-A6C34878D82A}">
                    <a16:rowId xmlns:a16="http://schemas.microsoft.com/office/drawing/2014/main" val="10002"/>
                  </a:ext>
                </a:extLst>
              </a:tr>
              <a:tr h="331298">
                <a:tc>
                  <a:txBody>
                    <a:bodyPr/>
                    <a:lstStyle/>
                    <a:p>
                      <a:r>
                        <a:rPr lang="en-US" sz="1600" dirty="0"/>
                        <a:t>104</a:t>
                      </a:r>
                    </a:p>
                  </a:txBody>
                  <a:tcPr marL="81690" marR="81690" marT="40845" marB="40845"/>
                </a:tc>
                <a:tc>
                  <a:txBody>
                    <a:bodyPr/>
                    <a:lstStyle/>
                    <a:p>
                      <a:r>
                        <a:rPr lang="en-US" sz="1600" dirty="0"/>
                        <a:t>Marine</a:t>
                      </a:r>
                    </a:p>
                  </a:txBody>
                  <a:tcPr marL="81690" marR="81690" marT="40845" marB="40845"/>
                </a:tc>
                <a:tc>
                  <a:txBody>
                    <a:bodyPr/>
                    <a:lstStyle/>
                    <a:p>
                      <a:r>
                        <a:rPr lang="en-US" sz="1600" dirty="0"/>
                        <a:t>red</a:t>
                      </a:r>
                    </a:p>
                  </a:txBody>
                  <a:tcPr marL="81690" marR="81690" marT="40845" marB="40845"/>
                </a:tc>
                <a:extLst>
                  <a:ext uri="{0D108BD9-81ED-4DB2-BD59-A6C34878D82A}">
                    <a16:rowId xmlns:a16="http://schemas.microsoft.com/office/drawing/2014/main" val="10003"/>
                  </a:ext>
                </a:extLst>
              </a:tr>
              <a:tr h="331298">
                <a:tc>
                  <a:txBody>
                    <a:bodyPr/>
                    <a:lstStyle/>
                    <a:p>
                      <a:r>
                        <a:rPr lang="en-US" sz="1600" dirty="0"/>
                        <a:t>103</a:t>
                      </a:r>
                    </a:p>
                  </a:txBody>
                  <a:tcPr marL="81690" marR="81690" marT="40845" marB="40845"/>
                </a:tc>
                <a:tc>
                  <a:txBody>
                    <a:bodyPr/>
                    <a:lstStyle/>
                    <a:p>
                      <a:r>
                        <a:rPr lang="en-US" sz="1600" dirty="0"/>
                        <a:t>Clipper</a:t>
                      </a:r>
                    </a:p>
                  </a:txBody>
                  <a:tcPr marL="81690" marR="81690" marT="40845" marB="40845"/>
                </a:tc>
                <a:tc>
                  <a:txBody>
                    <a:bodyPr/>
                    <a:lstStyle/>
                    <a:p>
                      <a:r>
                        <a:rPr lang="en-US" sz="1600" dirty="0"/>
                        <a:t>green</a:t>
                      </a:r>
                    </a:p>
                  </a:txBody>
                  <a:tcPr marL="81690" marR="81690" marT="40845" marB="40845"/>
                </a:tc>
                <a:extLst>
                  <a:ext uri="{0D108BD9-81ED-4DB2-BD59-A6C34878D82A}">
                    <a16:rowId xmlns:a16="http://schemas.microsoft.com/office/drawing/2014/main" val="10004"/>
                  </a:ext>
                </a:extLst>
              </a:tr>
            </a:tbl>
          </a:graphicData>
        </a:graphic>
      </p:graphicFrame>
      <p:grpSp>
        <p:nvGrpSpPr>
          <p:cNvPr id="10" name="Group 9"/>
          <p:cNvGrpSpPr/>
          <p:nvPr/>
        </p:nvGrpSpPr>
        <p:grpSpPr>
          <a:xfrm>
            <a:off x="292481" y="4723743"/>
            <a:ext cx="2207479" cy="2207479"/>
            <a:chOff x="554035" y="4130066"/>
            <a:chExt cx="6858000" cy="6858000"/>
          </a:xfrm>
        </p:grpSpPr>
        <p:pic>
          <p:nvPicPr>
            <p:cNvPr id="11" name="Picture 10"/>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4035" y="4130066"/>
              <a:ext cx="6858000" cy="6858000"/>
            </a:xfrm>
            <a:prstGeom prst="rect">
              <a:avLst/>
            </a:prstGeom>
          </p:spPr>
        </p:pic>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8730" y="5523213"/>
              <a:ext cx="4743148" cy="2704851"/>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41122" y="7112727"/>
              <a:ext cx="2650321" cy="895200"/>
            </a:xfrm>
            <a:prstGeom prst="rect">
              <a:avLst/>
            </a:prstGeom>
          </p:spPr>
        </p:pic>
      </p:grpSp>
      <p:sp>
        <p:nvSpPr>
          <p:cNvPr id="14" name="TextBox 13"/>
          <p:cNvSpPr txBox="1"/>
          <p:nvPr/>
        </p:nvSpPr>
        <p:spPr>
          <a:xfrm>
            <a:off x="910497" y="1531845"/>
            <a:ext cx="3621504"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Relations (Tables)</a:t>
            </a:r>
          </a:p>
        </p:txBody>
      </p:sp>
      <p:sp>
        <p:nvSpPr>
          <p:cNvPr id="16" name="Rectangle 15"/>
          <p:cNvSpPr/>
          <p:nvPr/>
        </p:nvSpPr>
        <p:spPr>
          <a:xfrm rot="16200000">
            <a:off x="4273527" y="3746357"/>
            <a:ext cx="4642266" cy="4420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Abstraction</a:t>
            </a:r>
          </a:p>
        </p:txBody>
      </p:sp>
      <p:sp>
        <p:nvSpPr>
          <p:cNvPr id="18" name="Rectangle 17"/>
          <p:cNvSpPr/>
          <p:nvPr/>
        </p:nvSpPr>
        <p:spPr>
          <a:xfrm>
            <a:off x="6815674" y="1646237"/>
            <a:ext cx="4856414" cy="4642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9" name="TextBox 18"/>
          <p:cNvSpPr txBox="1"/>
          <p:nvPr/>
        </p:nvSpPr>
        <p:spPr>
          <a:xfrm>
            <a:off x="6815674" y="1252886"/>
            <a:ext cx="4958409"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Database Management System</a:t>
            </a:r>
          </a:p>
        </p:txBody>
      </p:sp>
      <p:sp>
        <p:nvSpPr>
          <p:cNvPr id="21" name="TextBox 20"/>
          <p:cNvSpPr txBox="1"/>
          <p:nvPr/>
        </p:nvSpPr>
        <p:spPr>
          <a:xfrm>
            <a:off x="6941169" y="1731406"/>
            <a:ext cx="4610007" cy="46166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Optimized </a:t>
            </a: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Data Structures</a:t>
            </a:r>
            <a:endPar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90" name="Group 89"/>
          <p:cNvGrpSpPr/>
          <p:nvPr/>
        </p:nvGrpSpPr>
        <p:grpSpPr>
          <a:xfrm>
            <a:off x="7542964" y="2128399"/>
            <a:ext cx="4008212" cy="1844310"/>
            <a:chOff x="7542964" y="2291013"/>
            <a:chExt cx="4008212" cy="1844310"/>
          </a:xfrm>
        </p:grpSpPr>
        <p:pic>
          <p:nvPicPr>
            <p:cNvPr id="20" name="Picture 19"/>
            <p:cNvPicPr>
              <a:picLocks noChangeAspect="1"/>
            </p:cNvPicPr>
            <p:nvPr/>
          </p:nvPicPr>
          <p:blipFill>
            <a:blip r:embed="rId5">
              <a:clrChange>
                <a:clrFrom>
                  <a:srgbClr val="FFFFFF"/>
                </a:clrFrom>
                <a:clrTo>
                  <a:srgbClr val="FFFFFF">
                    <a:alpha val="0"/>
                  </a:srgbClr>
                </a:clrTo>
              </a:clrChange>
            </a:blip>
            <a:stretch>
              <a:fillRect/>
            </a:stretch>
          </p:blipFill>
          <p:spPr>
            <a:xfrm>
              <a:off x="7542964" y="2291013"/>
              <a:ext cx="4008212" cy="1844310"/>
            </a:xfrm>
            <a:prstGeom prst="rect">
              <a:avLst/>
            </a:prstGeom>
          </p:spPr>
        </p:pic>
        <p:sp>
          <p:nvSpPr>
            <p:cNvPr id="22" name="TextBox 21"/>
            <p:cNvSpPr txBox="1"/>
            <p:nvPr/>
          </p:nvSpPr>
          <p:spPr>
            <a:xfrm>
              <a:off x="10324593" y="2779343"/>
              <a:ext cx="1106393"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entury Gothic" panose="020F0302020204030204"/>
                  <a:ea typeface="+mn-ea"/>
                  <a:cs typeface="+mn-cs"/>
                </a:rPr>
                <a:t>B+Trees</a:t>
              </a:r>
              <a:endPar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grpSp>
        <p:nvGrpSpPr>
          <p:cNvPr id="89" name="Group 88"/>
          <p:cNvGrpSpPr/>
          <p:nvPr/>
        </p:nvGrpSpPr>
        <p:grpSpPr>
          <a:xfrm>
            <a:off x="6999566" y="3972709"/>
            <a:ext cx="2045453" cy="2239949"/>
            <a:chOff x="446088" y="3587750"/>
            <a:chExt cx="3336925" cy="4171637"/>
          </a:xfrm>
        </p:grpSpPr>
        <p:sp>
          <p:nvSpPr>
            <p:cNvPr id="23" name="Rectangle 22"/>
            <p:cNvSpPr/>
            <p:nvPr/>
          </p:nvSpPr>
          <p:spPr bwMode="auto">
            <a:xfrm>
              <a:off x="446088" y="3587750"/>
              <a:ext cx="3336925" cy="417163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 name="Group 147"/>
            <p:cNvGrpSpPr>
              <a:grpSpLocks/>
            </p:cNvGrpSpPr>
            <p:nvPr/>
          </p:nvGrpSpPr>
          <p:grpSpPr bwMode="auto">
            <a:xfrm>
              <a:off x="658813" y="3683000"/>
              <a:ext cx="2852737" cy="1239838"/>
              <a:chOff x="5520765" y="2200844"/>
              <a:chExt cx="2853314" cy="1238545"/>
            </a:xfrm>
          </p:grpSpPr>
          <p:grpSp>
            <p:nvGrpSpPr>
              <p:cNvPr id="26" name="Group 126"/>
              <p:cNvGrpSpPr>
                <a:grpSpLocks/>
              </p:cNvGrpSpPr>
              <p:nvPr/>
            </p:nvGrpSpPr>
            <p:grpSpPr bwMode="auto">
              <a:xfrm>
                <a:off x="5520765" y="2200844"/>
                <a:ext cx="1346704" cy="1238545"/>
                <a:chOff x="5520765" y="2476094"/>
                <a:chExt cx="1346704" cy="1238545"/>
              </a:xfrm>
            </p:grpSpPr>
            <p:sp>
              <p:nvSpPr>
                <p:cNvPr id="30" name="Folded Corner 29"/>
                <p:cNvSpPr/>
                <p:nvPr/>
              </p:nvSpPr>
              <p:spPr bwMode="auto">
                <a:xfrm rot="10800000">
                  <a:off x="5522352" y="2499882"/>
                  <a:ext cx="1344885" cy="1214757"/>
                </a:xfrm>
                <a:prstGeom prst="foldedCorne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 name="TextBox 109"/>
                <p:cNvSpPr txBox="1">
                  <a:spLocks noChangeArrowheads="1"/>
                </p:cNvSpPr>
                <p:nvPr/>
              </p:nvSpPr>
              <p:spPr bwMode="auto">
                <a:xfrm>
                  <a:off x="5520765" y="2476094"/>
                  <a:ext cx="1346704" cy="50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1</a:t>
                  </a:r>
                </a:p>
              </p:txBody>
            </p:sp>
          </p:grpSp>
          <p:grpSp>
            <p:nvGrpSpPr>
              <p:cNvPr id="27" name="Group 130"/>
              <p:cNvGrpSpPr>
                <a:grpSpLocks/>
              </p:cNvGrpSpPr>
              <p:nvPr/>
            </p:nvGrpSpPr>
            <p:grpSpPr bwMode="auto">
              <a:xfrm>
                <a:off x="7027375" y="2200844"/>
                <a:ext cx="1346704" cy="1238545"/>
                <a:chOff x="5520765" y="2476094"/>
                <a:chExt cx="1346704" cy="1238545"/>
              </a:xfrm>
            </p:grpSpPr>
            <p:sp>
              <p:nvSpPr>
                <p:cNvPr id="28" name="Folded Corner 27"/>
                <p:cNvSpPr/>
                <p:nvPr/>
              </p:nvSpPr>
              <p:spPr bwMode="auto">
                <a:xfrm rot="10800000">
                  <a:off x="5522585" y="2499882"/>
                  <a:ext cx="1344884" cy="1214757"/>
                </a:xfrm>
                <a:prstGeom prst="foldedCorne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 name="TextBox 132"/>
                <p:cNvSpPr txBox="1">
                  <a:spLocks noChangeArrowheads="1"/>
                </p:cNvSpPr>
                <p:nvPr/>
              </p:nvSpPr>
              <p:spPr bwMode="auto">
                <a:xfrm>
                  <a:off x="5520765" y="2476094"/>
                  <a:ext cx="1346704" cy="50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2</a:t>
                  </a:r>
                </a:p>
              </p:txBody>
            </p:sp>
          </p:grpSp>
        </p:grpSp>
        <p:sp>
          <p:nvSpPr>
            <p:cNvPr id="32" name="Folded Corner 31"/>
            <p:cNvSpPr/>
            <p:nvPr/>
          </p:nvSpPr>
          <p:spPr bwMode="auto">
            <a:xfrm rot="10800000">
              <a:off x="654050" y="5035550"/>
              <a:ext cx="1346200" cy="1214438"/>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 name="TextBox 135"/>
            <p:cNvSpPr txBox="1">
              <a:spLocks noChangeArrowheads="1"/>
            </p:cNvSpPr>
            <p:nvPr/>
          </p:nvSpPr>
          <p:spPr bwMode="auto">
            <a:xfrm>
              <a:off x="652463" y="5010150"/>
              <a:ext cx="1347787"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3</a:t>
              </a:r>
            </a:p>
          </p:txBody>
        </p:sp>
        <p:sp>
          <p:nvSpPr>
            <p:cNvPr id="34" name="Folded Corner 33"/>
            <p:cNvSpPr/>
            <p:nvPr/>
          </p:nvSpPr>
          <p:spPr bwMode="auto">
            <a:xfrm rot="10800000">
              <a:off x="2160588" y="5035550"/>
              <a:ext cx="1346200" cy="1214438"/>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 name="TextBox 138"/>
            <p:cNvSpPr txBox="1">
              <a:spLocks noChangeArrowheads="1"/>
            </p:cNvSpPr>
            <p:nvPr/>
          </p:nvSpPr>
          <p:spPr bwMode="auto">
            <a:xfrm>
              <a:off x="2159000" y="5010150"/>
              <a:ext cx="1347788"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4</a:t>
              </a:r>
            </a:p>
          </p:txBody>
        </p:sp>
        <p:sp>
          <p:nvSpPr>
            <p:cNvPr id="36" name="Folded Corner 35"/>
            <p:cNvSpPr/>
            <p:nvPr/>
          </p:nvSpPr>
          <p:spPr bwMode="auto">
            <a:xfrm rot="10800000">
              <a:off x="654050" y="6370638"/>
              <a:ext cx="1346200" cy="1214437"/>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 name="TextBox 141"/>
            <p:cNvSpPr txBox="1">
              <a:spLocks noChangeArrowheads="1"/>
            </p:cNvSpPr>
            <p:nvPr/>
          </p:nvSpPr>
          <p:spPr bwMode="auto">
            <a:xfrm>
              <a:off x="652463" y="6345238"/>
              <a:ext cx="1347787"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5</a:t>
              </a:r>
            </a:p>
          </p:txBody>
        </p:sp>
        <p:sp>
          <p:nvSpPr>
            <p:cNvPr id="38" name="Folded Corner 37"/>
            <p:cNvSpPr/>
            <p:nvPr/>
          </p:nvSpPr>
          <p:spPr bwMode="auto">
            <a:xfrm rot="10800000">
              <a:off x="2160588" y="6370638"/>
              <a:ext cx="1346200" cy="1214437"/>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 name="TextBox 144"/>
            <p:cNvSpPr txBox="1">
              <a:spLocks noChangeArrowheads="1"/>
            </p:cNvSpPr>
            <p:nvPr/>
          </p:nvSpPr>
          <p:spPr bwMode="auto">
            <a:xfrm>
              <a:off x="2159000" y="6345238"/>
              <a:ext cx="1347788"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6</a:t>
              </a:r>
            </a:p>
          </p:txBody>
        </p:sp>
        <p:grpSp>
          <p:nvGrpSpPr>
            <p:cNvPr id="44" name="Group 168"/>
            <p:cNvGrpSpPr>
              <a:grpSpLocks/>
            </p:cNvGrpSpPr>
            <p:nvPr/>
          </p:nvGrpSpPr>
          <p:grpSpPr bwMode="auto">
            <a:xfrm>
              <a:off x="768350" y="4059238"/>
              <a:ext cx="1155700" cy="365125"/>
              <a:chOff x="5599109" y="2630178"/>
              <a:chExt cx="1156186" cy="365970"/>
            </a:xfrm>
          </p:grpSpPr>
          <p:grpSp>
            <p:nvGrpSpPr>
              <p:cNvPr id="45" name="Group 158"/>
              <p:cNvGrpSpPr>
                <a:grpSpLocks/>
              </p:cNvGrpSpPr>
              <p:nvPr/>
            </p:nvGrpSpPr>
            <p:grpSpPr bwMode="auto">
              <a:xfrm>
                <a:off x="5599109" y="2630178"/>
                <a:ext cx="211059" cy="365970"/>
                <a:chOff x="1854286" y="5435378"/>
                <a:chExt cx="211059" cy="365970"/>
              </a:xfrm>
            </p:grpSpPr>
            <p:sp>
              <p:nvSpPr>
                <p:cNvPr id="53" name="Rectangle 52"/>
                <p:cNvSpPr/>
                <p:nvPr/>
              </p:nvSpPr>
              <p:spPr bwMode="auto">
                <a:xfrm>
                  <a:off x="1854286"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Oval 53"/>
                <p:cNvSpPr/>
                <p:nvPr/>
              </p:nvSpPr>
              <p:spPr bwMode="auto">
                <a:xfrm>
                  <a:off x="1922578"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46" name="Group 159"/>
              <p:cNvGrpSpPr>
                <a:grpSpLocks/>
              </p:cNvGrpSpPr>
              <p:nvPr/>
            </p:nvGrpSpPr>
            <p:grpSpPr bwMode="auto">
              <a:xfrm>
                <a:off x="5914151" y="2630178"/>
                <a:ext cx="211059" cy="365970"/>
                <a:chOff x="1854286" y="5435378"/>
                <a:chExt cx="211059" cy="365970"/>
              </a:xfrm>
            </p:grpSpPr>
            <p:sp>
              <p:nvSpPr>
                <p:cNvPr id="51" name="Rectangle 50"/>
                <p:cNvSpPr/>
                <p:nvPr/>
              </p:nvSpPr>
              <p:spPr bwMode="auto">
                <a:xfrm>
                  <a:off x="1853701"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Oval 51"/>
                <p:cNvSpPr/>
                <p:nvPr/>
              </p:nvSpPr>
              <p:spPr bwMode="auto">
                <a:xfrm>
                  <a:off x="1921993"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47" name="Group 162"/>
              <p:cNvGrpSpPr>
                <a:grpSpLocks/>
              </p:cNvGrpSpPr>
              <p:nvPr/>
            </p:nvGrpSpPr>
            <p:grpSpPr bwMode="auto">
              <a:xfrm>
                <a:off x="6229193" y="2630178"/>
                <a:ext cx="211059" cy="365970"/>
                <a:chOff x="1854286" y="5435378"/>
                <a:chExt cx="211059" cy="365970"/>
              </a:xfrm>
            </p:grpSpPr>
            <p:sp>
              <p:nvSpPr>
                <p:cNvPr id="49" name="Rectangle 48"/>
                <p:cNvSpPr/>
                <p:nvPr/>
              </p:nvSpPr>
              <p:spPr bwMode="auto">
                <a:xfrm>
                  <a:off x="1854705"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0" name="Oval 49"/>
                <p:cNvSpPr/>
                <p:nvPr/>
              </p:nvSpPr>
              <p:spPr bwMode="auto">
                <a:xfrm>
                  <a:off x="1922996" y="5578584"/>
                  <a:ext cx="74644"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48" name="Rectangle 47"/>
              <p:cNvSpPr/>
              <p:nvPr/>
            </p:nvSpPr>
            <p:spPr bwMode="auto">
              <a:xfrm>
                <a:off x="6544069"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grpSp>
          <p:nvGrpSpPr>
            <p:cNvPr id="55" name="Group 169"/>
            <p:cNvGrpSpPr>
              <a:grpSpLocks/>
            </p:cNvGrpSpPr>
            <p:nvPr/>
          </p:nvGrpSpPr>
          <p:grpSpPr bwMode="auto">
            <a:xfrm>
              <a:off x="768350" y="4503738"/>
              <a:ext cx="1155700" cy="366712"/>
              <a:chOff x="5599109" y="2630178"/>
              <a:chExt cx="1156186" cy="365970"/>
            </a:xfrm>
          </p:grpSpPr>
          <p:grpSp>
            <p:nvGrpSpPr>
              <p:cNvPr id="56" name="Group 170"/>
              <p:cNvGrpSpPr>
                <a:grpSpLocks/>
              </p:cNvGrpSpPr>
              <p:nvPr/>
            </p:nvGrpSpPr>
            <p:grpSpPr bwMode="auto">
              <a:xfrm>
                <a:off x="5599109" y="2630178"/>
                <a:ext cx="211059" cy="365970"/>
                <a:chOff x="1854286" y="5435378"/>
                <a:chExt cx="211059" cy="365970"/>
              </a:xfrm>
            </p:grpSpPr>
            <p:sp>
              <p:nvSpPr>
                <p:cNvPr id="62" name="Rectangle 61"/>
                <p:cNvSpPr/>
                <p:nvPr/>
              </p:nvSpPr>
              <p:spPr bwMode="auto">
                <a:xfrm>
                  <a:off x="1854286"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Oval 62"/>
                <p:cNvSpPr/>
                <p:nvPr/>
              </p:nvSpPr>
              <p:spPr bwMode="auto">
                <a:xfrm>
                  <a:off x="1922578" y="5579548"/>
                  <a:ext cx="74643"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57" name="Rectangle 56"/>
              <p:cNvSpPr/>
              <p:nvPr/>
            </p:nvSpPr>
            <p:spPr bwMode="auto">
              <a:xfrm>
                <a:off x="5913566"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Rectangle 57"/>
              <p:cNvSpPr/>
              <p:nvPr/>
            </p:nvSpPr>
            <p:spPr bwMode="auto">
              <a:xfrm>
                <a:off x="6229612"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nvGrpSpPr>
              <p:cNvPr id="59" name="Group 173"/>
              <p:cNvGrpSpPr>
                <a:grpSpLocks/>
              </p:cNvGrpSpPr>
              <p:nvPr/>
            </p:nvGrpSpPr>
            <p:grpSpPr bwMode="auto">
              <a:xfrm>
                <a:off x="6544236" y="2630178"/>
                <a:ext cx="211059" cy="365970"/>
                <a:chOff x="1854286" y="5435378"/>
                <a:chExt cx="211059" cy="365970"/>
              </a:xfrm>
            </p:grpSpPr>
            <p:sp>
              <p:nvSpPr>
                <p:cNvPr id="60" name="Rectangle 59"/>
                <p:cNvSpPr/>
                <p:nvPr/>
              </p:nvSpPr>
              <p:spPr bwMode="auto">
                <a:xfrm>
                  <a:off x="1854119"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Oval 60"/>
                <p:cNvSpPr/>
                <p:nvPr/>
              </p:nvSpPr>
              <p:spPr bwMode="auto">
                <a:xfrm>
                  <a:off x="1922410" y="5579548"/>
                  <a:ext cx="74644"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grpSp>
          <p:nvGrpSpPr>
            <p:cNvPr id="64" name="Group 182"/>
            <p:cNvGrpSpPr>
              <a:grpSpLocks/>
            </p:cNvGrpSpPr>
            <p:nvPr/>
          </p:nvGrpSpPr>
          <p:grpSpPr bwMode="auto">
            <a:xfrm>
              <a:off x="2281238" y="4059238"/>
              <a:ext cx="1155700" cy="365125"/>
              <a:chOff x="5599109" y="2630178"/>
              <a:chExt cx="1156186" cy="365970"/>
            </a:xfrm>
          </p:grpSpPr>
          <p:grpSp>
            <p:nvGrpSpPr>
              <p:cNvPr id="65" name="Group 183"/>
              <p:cNvGrpSpPr>
                <a:grpSpLocks/>
              </p:cNvGrpSpPr>
              <p:nvPr/>
            </p:nvGrpSpPr>
            <p:grpSpPr bwMode="auto">
              <a:xfrm>
                <a:off x="5599109" y="2630178"/>
                <a:ext cx="211059" cy="365970"/>
                <a:chOff x="1854286" y="5435378"/>
                <a:chExt cx="211059" cy="365970"/>
              </a:xfrm>
            </p:grpSpPr>
            <p:sp>
              <p:nvSpPr>
                <p:cNvPr id="71" name="Rectangle 70"/>
                <p:cNvSpPr/>
                <p:nvPr/>
              </p:nvSpPr>
              <p:spPr bwMode="auto">
                <a:xfrm>
                  <a:off x="1854286"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Oval 71"/>
                <p:cNvSpPr/>
                <p:nvPr/>
              </p:nvSpPr>
              <p:spPr bwMode="auto">
                <a:xfrm>
                  <a:off x="1922577" y="5578584"/>
                  <a:ext cx="74644"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66" name="Group 184"/>
              <p:cNvGrpSpPr>
                <a:grpSpLocks/>
              </p:cNvGrpSpPr>
              <p:nvPr/>
            </p:nvGrpSpPr>
            <p:grpSpPr bwMode="auto">
              <a:xfrm>
                <a:off x="5914151" y="2630178"/>
                <a:ext cx="211059" cy="365970"/>
                <a:chOff x="1854286" y="5435378"/>
                <a:chExt cx="211059" cy="365970"/>
              </a:xfrm>
            </p:grpSpPr>
            <p:sp>
              <p:nvSpPr>
                <p:cNvPr id="69" name="Rectangle 68"/>
                <p:cNvSpPr/>
                <p:nvPr/>
              </p:nvSpPr>
              <p:spPr bwMode="auto">
                <a:xfrm>
                  <a:off x="1852112"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Oval 69"/>
                <p:cNvSpPr/>
                <p:nvPr/>
              </p:nvSpPr>
              <p:spPr bwMode="auto">
                <a:xfrm>
                  <a:off x="1920404"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67" name="Rectangle 66"/>
              <p:cNvSpPr/>
              <p:nvPr/>
            </p:nvSpPr>
            <p:spPr bwMode="auto">
              <a:xfrm>
                <a:off x="6229611"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Rectangle 67"/>
              <p:cNvSpPr/>
              <p:nvPr/>
            </p:nvSpPr>
            <p:spPr bwMode="auto">
              <a:xfrm>
                <a:off x="6544068"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grpSp>
          <p:nvGrpSpPr>
            <p:cNvPr id="73" name="Group 195"/>
            <p:cNvGrpSpPr>
              <a:grpSpLocks/>
            </p:cNvGrpSpPr>
            <p:nvPr/>
          </p:nvGrpSpPr>
          <p:grpSpPr bwMode="auto">
            <a:xfrm>
              <a:off x="2281238" y="4503738"/>
              <a:ext cx="1155700" cy="366712"/>
              <a:chOff x="5599109" y="2630178"/>
              <a:chExt cx="1156186" cy="365970"/>
            </a:xfrm>
          </p:grpSpPr>
          <p:sp>
            <p:nvSpPr>
              <p:cNvPr id="74" name="Rectangle 73"/>
              <p:cNvSpPr/>
              <p:nvPr/>
            </p:nvSpPr>
            <p:spPr bwMode="auto">
              <a:xfrm>
                <a:off x="5599109"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Rectangle 74"/>
              <p:cNvSpPr/>
              <p:nvPr/>
            </p:nvSpPr>
            <p:spPr bwMode="auto">
              <a:xfrm>
                <a:off x="5913566"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Rectangle 75"/>
              <p:cNvSpPr/>
              <p:nvPr/>
            </p:nvSpPr>
            <p:spPr bwMode="auto">
              <a:xfrm>
                <a:off x="6229611"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nvGrpSpPr>
              <p:cNvPr id="77" name="Group 199"/>
              <p:cNvGrpSpPr>
                <a:grpSpLocks/>
              </p:cNvGrpSpPr>
              <p:nvPr/>
            </p:nvGrpSpPr>
            <p:grpSpPr bwMode="auto">
              <a:xfrm>
                <a:off x="6544236" y="2630178"/>
                <a:ext cx="211059" cy="365970"/>
                <a:chOff x="1854286" y="5435378"/>
                <a:chExt cx="211059" cy="365970"/>
              </a:xfrm>
            </p:grpSpPr>
            <p:sp>
              <p:nvSpPr>
                <p:cNvPr id="78" name="Rectangle 77"/>
                <p:cNvSpPr/>
                <p:nvPr/>
              </p:nvSpPr>
              <p:spPr bwMode="auto">
                <a:xfrm>
                  <a:off x="1854118"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Oval 78"/>
                <p:cNvSpPr/>
                <p:nvPr/>
              </p:nvSpPr>
              <p:spPr bwMode="auto">
                <a:xfrm>
                  <a:off x="1922410" y="5579548"/>
                  <a:ext cx="74643"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cxnSp>
          <p:nvCxnSpPr>
            <p:cNvPr id="80" name="Elbow Connector 79"/>
            <p:cNvCxnSpPr/>
            <p:nvPr/>
          </p:nvCxnSpPr>
          <p:spPr bwMode="auto">
            <a:xfrm flipV="1">
              <a:off x="1855788" y="4243388"/>
              <a:ext cx="425450" cy="444500"/>
            </a:xfrm>
            <a:prstGeom prst="bentConnector3">
              <a:avLst>
                <a:gd name="adj1" fmla="val 60826"/>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81" name="Elbow Connector 210"/>
            <p:cNvCxnSpPr>
              <a:cxnSpLocks noChangeShapeType="1"/>
            </p:cNvCxnSpPr>
            <p:nvPr/>
          </p:nvCxnSpPr>
          <p:spPr bwMode="auto">
            <a:xfrm rot="10800000" flipV="1">
              <a:off x="654050" y="4241800"/>
              <a:ext cx="182563" cy="1400175"/>
            </a:xfrm>
            <a:prstGeom prst="bentConnector3">
              <a:avLst>
                <a:gd name="adj1" fmla="val 16205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2" name="Elbow Connector 215"/>
            <p:cNvCxnSpPr>
              <a:cxnSpLocks noChangeShapeType="1"/>
            </p:cNvCxnSpPr>
            <p:nvPr/>
          </p:nvCxnSpPr>
          <p:spPr bwMode="auto">
            <a:xfrm rot="-5400000" flipH="1" flipV="1">
              <a:off x="-465138" y="5322888"/>
              <a:ext cx="2773363" cy="534988"/>
            </a:xfrm>
            <a:prstGeom prst="bentConnector4">
              <a:avLst>
                <a:gd name="adj1" fmla="val -1870"/>
                <a:gd name="adj2" fmla="val 129843"/>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3" name="Elbow Connector 224"/>
            <p:cNvCxnSpPr>
              <a:cxnSpLocks noChangeShapeType="1"/>
            </p:cNvCxnSpPr>
            <p:nvPr/>
          </p:nvCxnSpPr>
          <p:spPr bwMode="auto">
            <a:xfrm rot="16200000" flipH="1">
              <a:off x="1020763" y="4502150"/>
              <a:ext cx="992187" cy="1287463"/>
            </a:xfrm>
            <a:prstGeom prst="bentConnector4">
              <a:avLst>
                <a:gd name="adj1" fmla="val -7546"/>
                <a:gd name="adj2" fmla="val 91412"/>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4" name="Elbow Connector 229"/>
            <p:cNvCxnSpPr>
              <a:cxnSpLocks noChangeShapeType="1"/>
            </p:cNvCxnSpPr>
            <p:nvPr/>
          </p:nvCxnSpPr>
          <p:spPr bwMode="auto">
            <a:xfrm rot="16200000" flipH="1">
              <a:off x="1717675" y="5187950"/>
              <a:ext cx="2773363" cy="804863"/>
            </a:xfrm>
            <a:prstGeom prst="bentConnector4">
              <a:avLst>
                <a:gd name="adj1" fmla="val -2426"/>
                <a:gd name="adj2" fmla="val 128398"/>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6" name="Elbow Connector 85"/>
            <p:cNvCxnSpPr/>
            <p:nvPr/>
          </p:nvCxnSpPr>
          <p:spPr bwMode="auto">
            <a:xfrm rot="16200000" flipH="1">
              <a:off x="3365501" y="4616450"/>
              <a:ext cx="38100" cy="104775"/>
            </a:xfrm>
            <a:prstGeom prst="bentConnector4">
              <a:avLst>
                <a:gd name="adj1" fmla="val -251275"/>
                <a:gd name="adj2" fmla="val 31662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grpSp>
      <p:sp>
        <p:nvSpPr>
          <p:cNvPr id="91" name="TextBox 90"/>
          <p:cNvSpPr txBox="1"/>
          <p:nvPr/>
        </p:nvSpPr>
        <p:spPr>
          <a:xfrm>
            <a:off x="9144365" y="4126486"/>
            <a:ext cx="1805302" cy="83099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Optimized </a:t>
            </a:r>
            <a:b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b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Storage</a:t>
            </a:r>
          </a:p>
        </p:txBody>
      </p:sp>
      <p:grpSp>
        <p:nvGrpSpPr>
          <p:cNvPr id="92" name="Group 49"/>
          <p:cNvGrpSpPr>
            <a:grpSpLocks/>
          </p:cNvGrpSpPr>
          <p:nvPr/>
        </p:nvGrpSpPr>
        <p:grpSpPr bwMode="auto">
          <a:xfrm>
            <a:off x="9171522" y="4978831"/>
            <a:ext cx="2269257" cy="1132246"/>
            <a:chOff x="332181" y="4681572"/>
            <a:chExt cx="3342658" cy="2064406"/>
          </a:xfrm>
        </p:grpSpPr>
        <p:sp>
          <p:nvSpPr>
            <p:cNvPr id="93" name="Folded Corner 92"/>
            <p:cNvSpPr/>
            <p:nvPr/>
          </p:nvSpPr>
          <p:spPr bwMode="auto">
            <a:xfrm>
              <a:off x="332181" y="4681572"/>
              <a:ext cx="3342658" cy="2064406"/>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Rectangle 94"/>
            <p:cNvSpPr/>
            <p:nvPr/>
          </p:nvSpPr>
          <p:spPr bwMode="auto">
            <a:xfrm>
              <a:off x="389348" y="4749856"/>
              <a:ext cx="2326363" cy="504986"/>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kumimoji="0" lang="en-US" sz="900" b="0" i="0" u="none" strike="noStrike" kern="1200" cap="none" spc="0" normalizeH="0" baseline="0" noProof="0" dirty="0">
                  <a:ln>
                    <a:noFill/>
                  </a:ln>
                  <a:solidFill>
                    <a:srgbClr val="000000"/>
                  </a:solidFill>
                  <a:effectLst/>
                  <a:uLnTx/>
                  <a:uFillTx/>
                  <a:latin typeface="Arial" charset="0"/>
                  <a:ea typeface="+mn-ea"/>
                  <a:cs typeface="+mn-cs"/>
                </a:rPr>
                <a:t>Page</a:t>
              </a:r>
              <a:br>
                <a:rPr kumimoji="0" lang="en-US" sz="900" b="0" i="0" u="none" strike="noStrike" kern="1200" cap="none" spc="0" normalizeH="0" baseline="0" noProof="0" dirty="0">
                  <a:ln>
                    <a:noFill/>
                  </a:ln>
                  <a:solidFill>
                    <a:srgbClr val="000000"/>
                  </a:solidFill>
                  <a:effectLst/>
                  <a:uLnTx/>
                  <a:uFillTx/>
                  <a:latin typeface="Arial" charset="0"/>
                  <a:ea typeface="+mn-ea"/>
                  <a:cs typeface="+mn-cs"/>
                </a:rPr>
              </a:br>
              <a:r>
                <a:rPr kumimoji="0" lang="en-US" sz="900" b="0" i="0" u="none" strike="noStrike" kern="1200" cap="none" spc="0" normalizeH="0" baseline="0" noProof="0" dirty="0">
                  <a:ln>
                    <a:noFill/>
                  </a:ln>
                  <a:solidFill>
                    <a:srgbClr val="000000"/>
                  </a:solidFill>
                  <a:effectLst/>
                  <a:uLnTx/>
                  <a:uFillTx/>
                  <a:latin typeface="Arial" charset="0"/>
                  <a:ea typeface="+mn-ea"/>
                  <a:cs typeface="+mn-cs"/>
                </a:rPr>
                <a:t>Header</a:t>
              </a:r>
            </a:p>
          </p:txBody>
        </p:sp>
        <p:grpSp>
          <p:nvGrpSpPr>
            <p:cNvPr id="96" name="Group 7"/>
            <p:cNvGrpSpPr>
              <a:grpSpLocks/>
            </p:cNvGrpSpPr>
            <p:nvPr/>
          </p:nvGrpSpPr>
          <p:grpSpPr bwMode="auto">
            <a:xfrm>
              <a:off x="1247675" y="4823303"/>
              <a:ext cx="1355362" cy="365970"/>
              <a:chOff x="1247675" y="4823303"/>
              <a:chExt cx="1355362" cy="365970"/>
            </a:xfrm>
          </p:grpSpPr>
          <p:grpSp>
            <p:nvGrpSpPr>
              <p:cNvPr id="148" name="Group 6"/>
              <p:cNvGrpSpPr>
                <a:grpSpLocks/>
              </p:cNvGrpSpPr>
              <p:nvPr/>
            </p:nvGrpSpPr>
            <p:grpSpPr bwMode="auto">
              <a:xfrm>
                <a:off x="1247675" y="4823303"/>
                <a:ext cx="211059" cy="365970"/>
                <a:chOff x="5790463" y="2643797"/>
                <a:chExt cx="211059" cy="365970"/>
              </a:xfrm>
            </p:grpSpPr>
            <p:sp>
              <p:nvSpPr>
                <p:cNvPr id="161" name="Rectangle 160"/>
                <p:cNvSpPr/>
                <p:nvPr/>
              </p:nvSpPr>
              <p:spPr bwMode="auto">
                <a:xfrm>
                  <a:off x="5791223" y="2643399"/>
                  <a:ext cx="222314"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2" name="Oval 161"/>
                <p:cNvSpPr/>
                <p:nvPr/>
              </p:nvSpPr>
              <p:spPr bwMode="auto">
                <a:xfrm>
                  <a:off x="5870621" y="2787907"/>
                  <a:ext cx="74634"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9" name="Group 149"/>
              <p:cNvGrpSpPr>
                <a:grpSpLocks/>
              </p:cNvGrpSpPr>
              <p:nvPr/>
            </p:nvGrpSpPr>
            <p:grpSpPr bwMode="auto">
              <a:xfrm>
                <a:off x="1533751" y="4823303"/>
                <a:ext cx="211059" cy="365970"/>
                <a:chOff x="5790463" y="2643797"/>
                <a:chExt cx="211059" cy="365970"/>
              </a:xfrm>
            </p:grpSpPr>
            <p:sp>
              <p:nvSpPr>
                <p:cNvPr id="159" name="Rectangle 158"/>
                <p:cNvSpPr/>
                <p:nvPr/>
              </p:nvSpPr>
              <p:spPr bwMode="auto">
                <a:xfrm>
                  <a:off x="5790980"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0" name="Oval 159"/>
                <p:cNvSpPr/>
                <p:nvPr/>
              </p:nvSpPr>
              <p:spPr bwMode="auto">
                <a:xfrm>
                  <a:off x="5859262" y="2787907"/>
                  <a:ext cx="74635"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0" name="Group 165"/>
              <p:cNvGrpSpPr>
                <a:grpSpLocks/>
              </p:cNvGrpSpPr>
              <p:nvPr/>
            </p:nvGrpSpPr>
            <p:grpSpPr bwMode="auto">
              <a:xfrm>
                <a:off x="1819827" y="4823303"/>
                <a:ext cx="211059" cy="365970"/>
                <a:chOff x="5790463" y="2643797"/>
                <a:chExt cx="211059" cy="365970"/>
              </a:xfrm>
            </p:grpSpPr>
            <p:sp>
              <p:nvSpPr>
                <p:cNvPr id="157" name="Rectangle 156"/>
                <p:cNvSpPr/>
                <p:nvPr/>
              </p:nvSpPr>
              <p:spPr bwMode="auto">
                <a:xfrm>
                  <a:off x="5790737"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8" name="Oval 157"/>
                <p:cNvSpPr/>
                <p:nvPr/>
              </p:nvSpPr>
              <p:spPr bwMode="auto">
                <a:xfrm>
                  <a:off x="5859019" y="2787907"/>
                  <a:ext cx="74635" cy="77813"/>
                </a:xfrm>
                <a:prstGeom prst="ellipse">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1" name="Group 172"/>
              <p:cNvGrpSpPr>
                <a:grpSpLocks/>
              </p:cNvGrpSpPr>
              <p:nvPr/>
            </p:nvGrpSpPr>
            <p:grpSpPr bwMode="auto">
              <a:xfrm>
                <a:off x="2105903" y="4823303"/>
                <a:ext cx="211059" cy="365970"/>
                <a:chOff x="5790463" y="2643797"/>
                <a:chExt cx="211059" cy="365970"/>
              </a:xfrm>
            </p:grpSpPr>
            <p:sp>
              <p:nvSpPr>
                <p:cNvPr id="155" name="Rectangle 154"/>
                <p:cNvSpPr/>
                <p:nvPr/>
              </p:nvSpPr>
              <p:spPr bwMode="auto">
                <a:xfrm>
                  <a:off x="5790494"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6" name="Oval 155"/>
                <p:cNvSpPr/>
                <p:nvPr/>
              </p:nvSpPr>
              <p:spPr bwMode="auto">
                <a:xfrm>
                  <a:off x="5858776" y="2787907"/>
                  <a:ext cx="74635" cy="77813"/>
                </a:xfrm>
                <a:prstGeom prst="ellipse">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2" name="Group 190"/>
              <p:cNvGrpSpPr>
                <a:grpSpLocks/>
              </p:cNvGrpSpPr>
              <p:nvPr/>
            </p:nvGrpSpPr>
            <p:grpSpPr bwMode="auto">
              <a:xfrm>
                <a:off x="2391978" y="4823303"/>
                <a:ext cx="211059" cy="365970"/>
                <a:chOff x="5790463" y="2643797"/>
                <a:chExt cx="211059" cy="365970"/>
              </a:xfrm>
            </p:grpSpPr>
            <p:sp>
              <p:nvSpPr>
                <p:cNvPr id="153" name="Rectangle 152"/>
                <p:cNvSpPr/>
                <p:nvPr/>
              </p:nvSpPr>
              <p:spPr bwMode="auto">
                <a:xfrm>
                  <a:off x="5790252"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4" name="Oval 153"/>
                <p:cNvSpPr/>
                <p:nvPr/>
              </p:nvSpPr>
              <p:spPr bwMode="auto">
                <a:xfrm>
                  <a:off x="5858534" y="2787907"/>
                  <a:ext cx="74635"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grpSp>
          <p:nvGrpSpPr>
            <p:cNvPr id="97" name="Group 225"/>
            <p:cNvGrpSpPr>
              <a:grpSpLocks/>
            </p:cNvGrpSpPr>
            <p:nvPr/>
          </p:nvGrpSpPr>
          <p:grpSpPr bwMode="auto">
            <a:xfrm>
              <a:off x="1841699" y="5614409"/>
              <a:ext cx="1765631" cy="257107"/>
              <a:chOff x="5388934" y="2903927"/>
              <a:chExt cx="3337100" cy="541672"/>
            </a:xfrm>
          </p:grpSpPr>
          <p:sp>
            <p:nvSpPr>
              <p:cNvPr id="134" name="Rectangle 133"/>
              <p:cNvSpPr/>
              <p:nvPr/>
            </p:nvSpPr>
            <p:spPr bwMode="auto">
              <a:xfrm>
                <a:off x="5390131" y="2902498"/>
                <a:ext cx="789340" cy="505185"/>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5" name="Rectangle 134"/>
              <p:cNvSpPr/>
              <p:nvPr/>
            </p:nvSpPr>
            <p:spPr bwMode="auto">
              <a:xfrm>
                <a:off x="5681256" y="2972755"/>
                <a:ext cx="213093"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6" name="Rectangle 135"/>
              <p:cNvSpPr/>
              <p:nvPr/>
            </p:nvSpPr>
            <p:spPr bwMode="auto">
              <a:xfrm>
                <a:off x="5930364" y="2972755"/>
                <a:ext cx="210091"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7" name="Rectangle 136"/>
              <p:cNvSpPr/>
              <p:nvPr/>
            </p:nvSpPr>
            <p:spPr bwMode="auto">
              <a:xfrm>
                <a:off x="6170468" y="2902498"/>
                <a:ext cx="207089"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8" name="Rectangle 137"/>
              <p:cNvSpPr/>
              <p:nvPr/>
            </p:nvSpPr>
            <p:spPr bwMode="auto">
              <a:xfrm>
                <a:off x="6377556" y="2902498"/>
                <a:ext cx="207090"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9" name="Rectangle 138"/>
              <p:cNvSpPr/>
              <p:nvPr/>
            </p:nvSpPr>
            <p:spPr bwMode="auto">
              <a:xfrm rot="16200000">
                <a:off x="6408587" y="3069553"/>
                <a:ext cx="505185" cy="171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40" name="Rectangle 139"/>
              <p:cNvSpPr/>
              <p:nvPr/>
            </p:nvSpPr>
            <p:spPr bwMode="auto">
              <a:xfrm>
                <a:off x="6740714" y="2902498"/>
                <a:ext cx="501216"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41" name="Rectangle 140"/>
              <p:cNvSpPr/>
              <p:nvPr/>
            </p:nvSpPr>
            <p:spPr bwMode="auto">
              <a:xfrm>
                <a:off x="7241930" y="2902498"/>
                <a:ext cx="1449627"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42" name="Elbow Connector 236"/>
              <p:cNvCxnSpPr>
                <a:cxnSpLocks noChangeShapeType="1"/>
              </p:cNvCxnSpPr>
              <p:nvPr/>
            </p:nvCxnSpPr>
            <p:spPr bwMode="auto">
              <a:xfrm rot="16200000" flipH="1">
                <a:off x="6391342" y="2596151"/>
                <a:ext cx="251461" cy="1447434"/>
              </a:xfrm>
              <a:prstGeom prst="bentConnector3">
                <a:avLst>
                  <a:gd name="adj1" fmla="val 190907"/>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 name="Elbow Connector 237"/>
              <p:cNvCxnSpPr>
                <a:cxnSpLocks noChangeShapeType="1"/>
              </p:cNvCxnSpPr>
              <p:nvPr/>
            </p:nvCxnSpPr>
            <p:spPr bwMode="auto">
              <a:xfrm rot="16200000" flipH="1">
                <a:off x="7234134" y="1990275"/>
                <a:ext cx="251463" cy="2659185"/>
              </a:xfrm>
              <a:prstGeom prst="bentConnector3">
                <a:avLst>
                  <a:gd name="adj1" fmla="val 246306"/>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4" name="Oval 143"/>
              <p:cNvSpPr/>
              <p:nvPr/>
            </p:nvSpPr>
            <p:spPr bwMode="auto">
              <a:xfrm>
                <a:off x="5756289" y="3116617"/>
                <a:ext cx="75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5" name="Oval 144"/>
              <p:cNvSpPr/>
              <p:nvPr/>
            </p:nvSpPr>
            <p:spPr bwMode="auto">
              <a:xfrm>
                <a:off x="5993390" y="3116617"/>
                <a:ext cx="75033"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6" name="Oval 145"/>
              <p:cNvSpPr/>
              <p:nvPr/>
            </p:nvSpPr>
            <p:spPr bwMode="auto">
              <a:xfrm>
                <a:off x="7202914" y="3367536"/>
                <a:ext cx="75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7" name="Oval 146"/>
              <p:cNvSpPr/>
              <p:nvPr/>
            </p:nvSpPr>
            <p:spPr bwMode="auto">
              <a:xfrm>
                <a:off x="8652540"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98" name="Group 205"/>
            <p:cNvGrpSpPr>
              <a:grpSpLocks/>
            </p:cNvGrpSpPr>
            <p:nvPr/>
          </p:nvGrpSpPr>
          <p:grpSpPr bwMode="auto">
            <a:xfrm>
              <a:off x="449334" y="5614409"/>
              <a:ext cx="1411371" cy="257107"/>
              <a:chOff x="5388934" y="2903927"/>
              <a:chExt cx="2667537" cy="541672"/>
            </a:xfrm>
          </p:grpSpPr>
          <p:sp>
            <p:nvSpPr>
              <p:cNvPr id="120" name="Rectangle 119"/>
              <p:cNvSpPr/>
              <p:nvPr/>
            </p:nvSpPr>
            <p:spPr bwMode="auto">
              <a:xfrm>
                <a:off x="5389607" y="2902498"/>
                <a:ext cx="789342" cy="505185"/>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1" name="Rectangle 120"/>
              <p:cNvSpPr/>
              <p:nvPr/>
            </p:nvSpPr>
            <p:spPr bwMode="auto">
              <a:xfrm>
                <a:off x="5683734" y="2972755"/>
                <a:ext cx="210091"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2" name="Rectangle 121"/>
              <p:cNvSpPr/>
              <p:nvPr/>
            </p:nvSpPr>
            <p:spPr bwMode="auto">
              <a:xfrm>
                <a:off x="5929841" y="2972755"/>
                <a:ext cx="213093"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3" name="Rectangle 122"/>
              <p:cNvSpPr/>
              <p:nvPr/>
            </p:nvSpPr>
            <p:spPr bwMode="auto">
              <a:xfrm>
                <a:off x="6169945" y="2902498"/>
                <a:ext cx="210091"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4" name="Rectangle 123"/>
              <p:cNvSpPr/>
              <p:nvPr/>
            </p:nvSpPr>
            <p:spPr bwMode="auto">
              <a:xfrm>
                <a:off x="6380036" y="2902498"/>
                <a:ext cx="207091"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5" name="Rectangle 124"/>
              <p:cNvSpPr/>
              <p:nvPr/>
            </p:nvSpPr>
            <p:spPr bwMode="auto">
              <a:xfrm rot="16200000">
                <a:off x="6409567" y="3068052"/>
                <a:ext cx="505185" cy="174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6" name="Rectangle 125"/>
              <p:cNvSpPr/>
              <p:nvPr/>
            </p:nvSpPr>
            <p:spPr bwMode="auto">
              <a:xfrm>
                <a:off x="6740191" y="2902498"/>
                <a:ext cx="501218"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7" name="Rectangle 126"/>
              <p:cNvSpPr/>
              <p:nvPr/>
            </p:nvSpPr>
            <p:spPr bwMode="auto">
              <a:xfrm>
                <a:off x="7241409" y="2902498"/>
                <a:ext cx="783338"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28" name="Elbow Connector 218"/>
              <p:cNvCxnSpPr>
                <a:cxnSpLocks noChangeShapeType="1"/>
              </p:cNvCxnSpPr>
              <p:nvPr/>
            </p:nvCxnSpPr>
            <p:spPr bwMode="auto">
              <a:xfrm rot="16200000" flipH="1">
                <a:off x="6391342" y="2596151"/>
                <a:ext cx="251461" cy="1447434"/>
              </a:xfrm>
              <a:prstGeom prst="bentConnector3">
                <a:avLst>
                  <a:gd name="adj1" fmla="val 190907"/>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9" name="Elbow Connector 219"/>
              <p:cNvCxnSpPr>
                <a:cxnSpLocks noChangeShapeType="1"/>
              </p:cNvCxnSpPr>
              <p:nvPr/>
            </p:nvCxnSpPr>
            <p:spPr bwMode="auto">
              <a:xfrm rot="16200000" flipH="1">
                <a:off x="6899354" y="2325057"/>
                <a:ext cx="251461" cy="1989622"/>
              </a:xfrm>
              <a:prstGeom prst="bentConnector3">
                <a:avLst>
                  <a:gd name="adj1" fmla="val 241412"/>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30" name="Oval 129"/>
              <p:cNvSpPr/>
              <p:nvPr/>
            </p:nvSpPr>
            <p:spPr bwMode="auto">
              <a:xfrm>
                <a:off x="5758768" y="311661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Oval 130"/>
              <p:cNvSpPr/>
              <p:nvPr/>
            </p:nvSpPr>
            <p:spPr bwMode="auto">
              <a:xfrm>
                <a:off x="5995869" y="311661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Oval 131"/>
              <p:cNvSpPr/>
              <p:nvPr/>
            </p:nvSpPr>
            <p:spPr bwMode="auto">
              <a:xfrm>
                <a:off x="7205394"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Oval 132"/>
              <p:cNvSpPr/>
              <p:nvPr/>
            </p:nvSpPr>
            <p:spPr bwMode="auto">
              <a:xfrm>
                <a:off x="7985731"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99" name="Oval 98"/>
            <p:cNvSpPr/>
            <p:nvPr/>
          </p:nvSpPr>
          <p:spPr bwMode="auto">
            <a:xfrm>
              <a:off x="424283" y="5581971"/>
              <a:ext cx="38111" cy="36524"/>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Oval 99"/>
            <p:cNvSpPr/>
            <p:nvPr/>
          </p:nvSpPr>
          <p:spPr bwMode="auto">
            <a:xfrm>
              <a:off x="1829629" y="5583558"/>
              <a:ext cx="39699" cy="36525"/>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01" name="Elbow Connector 246"/>
            <p:cNvCxnSpPr>
              <a:cxnSpLocks noChangeShapeType="1"/>
            </p:cNvCxnSpPr>
            <p:nvPr/>
          </p:nvCxnSpPr>
          <p:spPr bwMode="auto">
            <a:xfrm rot="5400000">
              <a:off x="629253" y="4858371"/>
              <a:ext cx="537614" cy="910289"/>
            </a:xfrm>
            <a:prstGeom prst="bentConnector3">
              <a:avLst>
                <a:gd name="adj1" fmla="val 70009"/>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2" name="Elbow Connector 251"/>
            <p:cNvCxnSpPr>
              <a:cxnSpLocks noChangeShapeType="1"/>
            </p:cNvCxnSpPr>
            <p:nvPr/>
          </p:nvCxnSpPr>
          <p:spPr bwMode="auto">
            <a:xfrm rot="16200000" flipH="1">
              <a:off x="1475041" y="5208946"/>
              <a:ext cx="538580" cy="210103"/>
            </a:xfrm>
            <a:prstGeom prst="bentConnector3">
              <a:avLst>
                <a:gd name="adj1" fmla="val 50000"/>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103" name="Group 254"/>
            <p:cNvGrpSpPr>
              <a:grpSpLocks/>
            </p:cNvGrpSpPr>
            <p:nvPr/>
          </p:nvGrpSpPr>
          <p:grpSpPr bwMode="auto">
            <a:xfrm>
              <a:off x="457364" y="6171975"/>
              <a:ext cx="2362953" cy="257107"/>
              <a:chOff x="5388934" y="2903927"/>
              <a:chExt cx="4466058" cy="541672"/>
            </a:xfrm>
          </p:grpSpPr>
          <p:sp>
            <p:nvSpPr>
              <p:cNvPr id="106" name="Rectangle 105"/>
              <p:cNvSpPr/>
              <p:nvPr/>
            </p:nvSpPr>
            <p:spPr bwMode="auto">
              <a:xfrm>
                <a:off x="5389437" y="2905474"/>
                <a:ext cx="789340" cy="501841"/>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Rectangle 106"/>
              <p:cNvSpPr/>
              <p:nvPr/>
            </p:nvSpPr>
            <p:spPr bwMode="auto">
              <a:xfrm>
                <a:off x="5683564" y="2972386"/>
                <a:ext cx="210091" cy="3646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Rectangle 107"/>
              <p:cNvSpPr/>
              <p:nvPr/>
            </p:nvSpPr>
            <p:spPr bwMode="auto">
              <a:xfrm>
                <a:off x="5929671" y="2972386"/>
                <a:ext cx="213091" cy="3646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Rectangle 108"/>
              <p:cNvSpPr/>
              <p:nvPr/>
            </p:nvSpPr>
            <p:spPr bwMode="auto">
              <a:xfrm>
                <a:off x="6169774" y="2905474"/>
                <a:ext cx="210091" cy="501841"/>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Rectangle 109"/>
              <p:cNvSpPr/>
              <p:nvPr/>
            </p:nvSpPr>
            <p:spPr bwMode="auto">
              <a:xfrm>
                <a:off x="6379865" y="2905474"/>
                <a:ext cx="207089" cy="501841"/>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Rectangle 110"/>
              <p:cNvSpPr/>
              <p:nvPr/>
            </p:nvSpPr>
            <p:spPr bwMode="auto">
              <a:xfrm rot="16200000">
                <a:off x="6411066" y="3069357"/>
                <a:ext cx="501841" cy="174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2" name="Rectangle 111"/>
              <p:cNvSpPr/>
              <p:nvPr/>
            </p:nvSpPr>
            <p:spPr bwMode="auto">
              <a:xfrm>
                <a:off x="6740021" y="2905474"/>
                <a:ext cx="2289989" cy="501841"/>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3" name="Rectangle 112"/>
              <p:cNvSpPr/>
              <p:nvPr/>
            </p:nvSpPr>
            <p:spPr bwMode="auto">
              <a:xfrm>
                <a:off x="9039015" y="2905474"/>
                <a:ext cx="783338" cy="501841"/>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14" name="Elbow Connector 264"/>
              <p:cNvCxnSpPr>
                <a:cxnSpLocks noChangeShapeType="1"/>
              </p:cNvCxnSpPr>
              <p:nvPr/>
            </p:nvCxnSpPr>
            <p:spPr bwMode="auto">
              <a:xfrm rot="16200000" flipH="1">
                <a:off x="7282984" y="1704508"/>
                <a:ext cx="251463" cy="3230720"/>
              </a:xfrm>
              <a:prstGeom prst="bentConnector3">
                <a:avLst>
                  <a:gd name="adj1" fmla="val 291523"/>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5" name="Elbow Connector 265"/>
              <p:cNvCxnSpPr>
                <a:cxnSpLocks noChangeShapeType="1"/>
              </p:cNvCxnSpPr>
              <p:nvPr/>
            </p:nvCxnSpPr>
            <p:spPr bwMode="auto">
              <a:xfrm rot="16200000" flipH="1">
                <a:off x="7798613" y="1425796"/>
                <a:ext cx="251463" cy="3788143"/>
              </a:xfrm>
              <a:prstGeom prst="bentConnector3">
                <a:avLst>
                  <a:gd name="adj1" fmla="val 211796"/>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6" name="Oval 115"/>
              <p:cNvSpPr/>
              <p:nvPr/>
            </p:nvSpPr>
            <p:spPr bwMode="auto">
              <a:xfrm>
                <a:off x="5758596" y="311624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Oval 116"/>
              <p:cNvSpPr/>
              <p:nvPr/>
            </p:nvSpPr>
            <p:spPr bwMode="auto">
              <a:xfrm>
                <a:off x="5992697" y="3116246"/>
                <a:ext cx="75033"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Oval 117"/>
              <p:cNvSpPr/>
              <p:nvPr/>
            </p:nvSpPr>
            <p:spPr bwMode="auto">
              <a:xfrm>
                <a:off x="8987992" y="336716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Oval 118"/>
              <p:cNvSpPr/>
              <p:nvPr/>
            </p:nvSpPr>
            <p:spPr bwMode="auto">
              <a:xfrm>
                <a:off x="9783337" y="336716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04" name="Oval 103"/>
            <p:cNvSpPr/>
            <p:nvPr/>
          </p:nvSpPr>
          <p:spPr bwMode="auto">
            <a:xfrm>
              <a:off x="432223" y="6123480"/>
              <a:ext cx="38111" cy="36525"/>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05" name="Elbow Connector 271"/>
            <p:cNvCxnSpPr>
              <a:cxnSpLocks noChangeShapeType="1"/>
            </p:cNvCxnSpPr>
            <p:nvPr/>
          </p:nvCxnSpPr>
          <p:spPr bwMode="auto">
            <a:xfrm rot="5400000">
              <a:off x="916275" y="4560026"/>
              <a:ext cx="1096551" cy="2065914"/>
            </a:xfrm>
            <a:prstGeom prst="bentConnector4">
              <a:avLst>
                <a:gd name="adj1" fmla="val 29171"/>
                <a:gd name="adj2" fmla="val 103454"/>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82261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fade">
                                      <p:cBhvr>
                                        <p:cTn id="10" dur="500"/>
                                        <p:tgtEl>
                                          <p:spTgt spid="1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500"/>
                                        <p:tgtEl>
                                          <p:spTgt spid="91"/>
                                        </p:tgtEl>
                                      </p:cBhvr>
                                    </p:animEffect>
                                  </p:childTnLst>
                                </p:cTn>
                              </p:par>
                              <p:par>
                                <p:cTn id="27" presetID="10" presetClass="entr" presetSubtype="0" fill="hold" nodeType="with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500"/>
                                        <p:tgtEl>
                                          <p:spTgt spid="9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fade">
                                      <p:cBhvr>
                                        <p:cTn id="3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 grpId="0" animBg="1"/>
      <p:bldP spid="18" grpId="0" animBg="1"/>
      <p:bldP spid="19" grpId="0"/>
      <p:bldP spid="21" grpId="0"/>
      <p:bldP spid="9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Freeform 163"/>
          <p:cNvSpPr/>
          <p:nvPr/>
        </p:nvSpPr>
        <p:spPr>
          <a:xfrm>
            <a:off x="3593592" y="2020824"/>
            <a:ext cx="2862072" cy="4032504"/>
          </a:xfrm>
          <a:custGeom>
            <a:avLst/>
            <a:gdLst>
              <a:gd name="connsiteX0" fmla="*/ 2852928 w 2862072"/>
              <a:gd name="connsiteY0" fmla="*/ 813816 h 4032504"/>
              <a:gd name="connsiteX1" fmla="*/ 905256 w 2862072"/>
              <a:gd name="connsiteY1" fmla="*/ 0 h 4032504"/>
              <a:gd name="connsiteX2" fmla="*/ 0 w 2862072"/>
              <a:gd name="connsiteY2" fmla="*/ 2057400 h 4032504"/>
              <a:gd name="connsiteX3" fmla="*/ 1856232 w 2862072"/>
              <a:gd name="connsiteY3" fmla="*/ 4032504 h 4032504"/>
              <a:gd name="connsiteX4" fmla="*/ 2862072 w 2862072"/>
              <a:gd name="connsiteY4" fmla="*/ 2935224 h 4032504"/>
              <a:gd name="connsiteX5" fmla="*/ 2852928 w 2862072"/>
              <a:gd name="connsiteY5" fmla="*/ 813816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072" h="4032504">
                <a:moveTo>
                  <a:pt x="2852928" y="813816"/>
                </a:moveTo>
                <a:lnTo>
                  <a:pt x="905256" y="0"/>
                </a:lnTo>
                <a:lnTo>
                  <a:pt x="0" y="2057400"/>
                </a:lnTo>
                <a:lnTo>
                  <a:pt x="1856232" y="4032504"/>
                </a:lnTo>
                <a:lnTo>
                  <a:pt x="2862072" y="2935224"/>
                </a:lnTo>
                <a:lnTo>
                  <a:pt x="2852928" y="813816"/>
                </a:lnTo>
                <a:close/>
              </a:path>
            </a:pathLst>
          </a:custGeom>
          <a:gradFill flip="none" rotWithShape="1">
            <a:gsLst>
              <a:gs pos="0">
                <a:schemeClr val="accent3">
                  <a:satMod val="103000"/>
                  <a:tint val="94000"/>
                  <a:alpha val="0"/>
                  <a:lumMod val="0"/>
                  <a:lumOff val="100000"/>
                </a:schemeClr>
              </a:gs>
              <a:gs pos="100000">
                <a:schemeClr val="accent3">
                  <a:satMod val="120000"/>
                  <a:shade val="78000"/>
                  <a:lumMod val="0"/>
                </a:schemeClr>
              </a:gs>
            </a:gsLst>
            <a:lin ang="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aphicFrame>
        <p:nvGraphicFramePr>
          <p:cNvPr id="9" name="Table 8"/>
          <p:cNvGraphicFramePr>
            <a:graphicFrameLocks noGrp="1"/>
          </p:cNvGraphicFramePr>
          <p:nvPr/>
        </p:nvGraphicFramePr>
        <p:xfrm>
          <a:off x="891475" y="2002226"/>
          <a:ext cx="3640526" cy="1688758"/>
        </p:xfrm>
        <a:graphic>
          <a:graphicData uri="http://schemas.openxmlformats.org/drawingml/2006/table">
            <a:tbl>
              <a:tblPr firstRow="1" bandRow="1">
                <a:effectLst>
                  <a:outerShdw blurRad="50800" dist="76200" dir="2700000" algn="tl" rotWithShape="0">
                    <a:prstClr val="black">
                      <a:alpha val="40000"/>
                    </a:prstClr>
                  </a:outerShdw>
                </a:effectLst>
                <a:tableStyleId>{00A15C55-8517-42AA-B614-E9B94910E393}</a:tableStyleId>
              </a:tblPr>
              <a:tblGrid>
                <a:gridCol w="1273374">
                  <a:extLst>
                    <a:ext uri="{9D8B030D-6E8A-4147-A177-3AD203B41FA5}">
                      <a16:colId xmlns:a16="http://schemas.microsoft.com/office/drawing/2014/main" val="20000"/>
                    </a:ext>
                  </a:extLst>
                </a:gridCol>
                <a:gridCol w="1127968">
                  <a:extLst>
                    <a:ext uri="{9D8B030D-6E8A-4147-A177-3AD203B41FA5}">
                      <a16:colId xmlns:a16="http://schemas.microsoft.com/office/drawing/2014/main" val="20001"/>
                    </a:ext>
                  </a:extLst>
                </a:gridCol>
                <a:gridCol w="1239184">
                  <a:extLst>
                    <a:ext uri="{9D8B030D-6E8A-4147-A177-3AD203B41FA5}">
                      <a16:colId xmlns:a16="http://schemas.microsoft.com/office/drawing/2014/main" val="20002"/>
                    </a:ext>
                  </a:extLst>
                </a:gridCol>
              </a:tblGrid>
              <a:tr h="479623">
                <a:tc>
                  <a:txBody>
                    <a:bodyPr/>
                    <a:lstStyle/>
                    <a:p>
                      <a:r>
                        <a:rPr lang="en-US" sz="1600" dirty="0"/>
                        <a:t>Name</a:t>
                      </a:r>
                    </a:p>
                  </a:txBody>
                  <a:tcPr marL="157975" marR="157975" marT="78987" marB="78987"/>
                </a:tc>
                <a:tc>
                  <a:txBody>
                    <a:bodyPr/>
                    <a:lstStyle/>
                    <a:p>
                      <a:r>
                        <a:rPr lang="en-US" sz="1600" dirty="0"/>
                        <a:t>Prod</a:t>
                      </a:r>
                    </a:p>
                  </a:txBody>
                  <a:tcPr marL="157975" marR="157975" marT="78987" marB="78987"/>
                </a:tc>
                <a:tc>
                  <a:txBody>
                    <a:bodyPr/>
                    <a:lstStyle/>
                    <a:p>
                      <a:r>
                        <a:rPr lang="en-US" sz="1600" dirty="0"/>
                        <a:t>Price</a:t>
                      </a:r>
                    </a:p>
                  </a:txBody>
                  <a:tcPr marL="157975" marR="157975" marT="78987" marB="78987"/>
                </a:tc>
                <a:extLst>
                  <a:ext uri="{0D108BD9-81ED-4DB2-BD59-A6C34878D82A}">
                    <a16:rowId xmlns:a16="http://schemas.microsoft.com/office/drawing/2014/main" val="10000"/>
                  </a:ext>
                </a:extLst>
              </a:tr>
              <a:tr h="403045">
                <a:tc>
                  <a:txBody>
                    <a:bodyPr/>
                    <a:lstStyle/>
                    <a:p>
                      <a:r>
                        <a:rPr lang="en-US" sz="1600" dirty="0"/>
                        <a:t>Sue</a:t>
                      </a:r>
                    </a:p>
                  </a:txBody>
                  <a:tcPr marL="157975" marR="157975" marT="78987" marB="78987"/>
                </a:tc>
                <a:tc>
                  <a:txBody>
                    <a:bodyPr/>
                    <a:lstStyle/>
                    <a:p>
                      <a:r>
                        <a:rPr lang="en-US" sz="1600" dirty="0"/>
                        <a:t>iPod</a:t>
                      </a:r>
                    </a:p>
                  </a:txBody>
                  <a:tcPr marL="157975" marR="157975" marT="78987" marB="78987"/>
                </a:tc>
                <a:tc>
                  <a:txBody>
                    <a:bodyPr/>
                    <a:lstStyle/>
                    <a:p>
                      <a:r>
                        <a:rPr lang="en-US" sz="1600" dirty="0"/>
                        <a:t>$200.00</a:t>
                      </a:r>
                    </a:p>
                  </a:txBody>
                  <a:tcPr marL="157975" marR="157975" marT="78987" marB="78987"/>
                </a:tc>
                <a:extLst>
                  <a:ext uri="{0D108BD9-81ED-4DB2-BD59-A6C34878D82A}">
                    <a16:rowId xmlns:a16="http://schemas.microsoft.com/office/drawing/2014/main" val="10001"/>
                  </a:ext>
                </a:extLst>
              </a:tr>
              <a:tr h="403045">
                <a:tc>
                  <a:txBody>
                    <a:bodyPr/>
                    <a:lstStyle/>
                    <a:p>
                      <a:r>
                        <a:rPr lang="en-US" sz="1600" dirty="0"/>
                        <a:t>Joey</a:t>
                      </a:r>
                    </a:p>
                  </a:txBody>
                  <a:tcPr marL="157975" marR="157975" marT="78987" marB="78987"/>
                </a:tc>
                <a:tc>
                  <a:txBody>
                    <a:bodyPr/>
                    <a:lstStyle/>
                    <a:p>
                      <a:r>
                        <a:rPr lang="en-US" sz="1600" dirty="0"/>
                        <a:t>Bike</a:t>
                      </a:r>
                    </a:p>
                  </a:txBody>
                  <a:tcPr marL="157975" marR="157975" marT="78987" marB="78987"/>
                </a:tc>
                <a:tc>
                  <a:txBody>
                    <a:bodyPr/>
                    <a:lstStyle/>
                    <a:p>
                      <a:r>
                        <a:rPr lang="en-US" sz="1600" dirty="0"/>
                        <a:t>$333.99</a:t>
                      </a:r>
                    </a:p>
                  </a:txBody>
                  <a:tcPr marL="157975" marR="157975" marT="78987" marB="78987"/>
                </a:tc>
                <a:extLst>
                  <a:ext uri="{0D108BD9-81ED-4DB2-BD59-A6C34878D82A}">
                    <a16:rowId xmlns:a16="http://schemas.microsoft.com/office/drawing/2014/main" val="10002"/>
                  </a:ext>
                </a:extLst>
              </a:tr>
              <a:tr h="403045">
                <a:tc>
                  <a:txBody>
                    <a:bodyPr/>
                    <a:lstStyle/>
                    <a:p>
                      <a:r>
                        <a:rPr lang="en-US" sz="1600" dirty="0"/>
                        <a:t>Alice</a:t>
                      </a:r>
                    </a:p>
                  </a:txBody>
                  <a:tcPr marL="157975" marR="157975" marT="78987" marB="78987"/>
                </a:tc>
                <a:tc>
                  <a:txBody>
                    <a:bodyPr/>
                    <a:lstStyle/>
                    <a:p>
                      <a:r>
                        <a:rPr lang="en-US" sz="1600" dirty="0"/>
                        <a:t>Car</a:t>
                      </a:r>
                    </a:p>
                  </a:txBody>
                  <a:tcPr marL="157975" marR="157975" marT="78987" marB="78987"/>
                </a:tc>
                <a:tc>
                  <a:txBody>
                    <a:bodyPr/>
                    <a:lstStyle/>
                    <a:p>
                      <a:r>
                        <a:rPr lang="en-US" sz="1600" dirty="0"/>
                        <a:t>$999.00</a:t>
                      </a:r>
                    </a:p>
                  </a:txBody>
                  <a:tcPr marL="157975" marR="157975" marT="78987" marB="78987"/>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r>
              <a:rPr lang="en-US" dirty="0"/>
              <a:t>Relational Data </a:t>
            </a:r>
            <a:r>
              <a:rPr lang="en-US" b="1" dirty="0"/>
              <a:t>Abstraction</a:t>
            </a:r>
          </a:p>
        </p:txBody>
      </p:sp>
      <p:graphicFrame>
        <p:nvGraphicFramePr>
          <p:cNvPr id="6" name="Table 5"/>
          <p:cNvGraphicFramePr>
            <a:graphicFrameLocks noGrp="1"/>
          </p:cNvGraphicFramePr>
          <p:nvPr/>
        </p:nvGraphicFramePr>
        <p:xfrm>
          <a:off x="1861023" y="2932794"/>
          <a:ext cx="3152818" cy="1798015"/>
        </p:xfrm>
        <a:graphic>
          <a:graphicData uri="http://schemas.openxmlformats.org/drawingml/2006/table">
            <a:tbl>
              <a:tblPr firstRow="1" bandRow="1">
                <a:effectLst>
                  <a:outerShdw blurRad="50800" dist="76200" dir="2700000" algn="tl" rotWithShape="0">
                    <a:prstClr val="black">
                      <a:alpha val="40000"/>
                    </a:prstClr>
                  </a:outerShdw>
                </a:effectLst>
                <a:tableStyleId>{93296810-A885-4BE3-A3E7-6D5BEEA58F35}</a:tableStyleId>
              </a:tblPr>
              <a:tblGrid>
                <a:gridCol w="500617">
                  <a:extLst>
                    <a:ext uri="{9D8B030D-6E8A-4147-A177-3AD203B41FA5}">
                      <a16:colId xmlns:a16="http://schemas.microsoft.com/office/drawing/2014/main" val="20000"/>
                    </a:ext>
                  </a:extLst>
                </a:gridCol>
                <a:gridCol w="1072862">
                  <a:extLst>
                    <a:ext uri="{9D8B030D-6E8A-4147-A177-3AD203B41FA5}">
                      <a16:colId xmlns:a16="http://schemas.microsoft.com/office/drawing/2014/main" val="20001"/>
                    </a:ext>
                  </a:extLst>
                </a:gridCol>
                <a:gridCol w="932931">
                  <a:extLst>
                    <a:ext uri="{9D8B030D-6E8A-4147-A177-3AD203B41FA5}">
                      <a16:colId xmlns:a16="http://schemas.microsoft.com/office/drawing/2014/main" val="20002"/>
                    </a:ext>
                  </a:extLst>
                </a:gridCol>
                <a:gridCol w="646408">
                  <a:extLst>
                    <a:ext uri="{9D8B030D-6E8A-4147-A177-3AD203B41FA5}">
                      <a16:colId xmlns:a16="http://schemas.microsoft.com/office/drawing/2014/main" val="20003"/>
                    </a:ext>
                  </a:extLst>
                </a:gridCol>
              </a:tblGrid>
              <a:tr h="359603">
                <a:tc>
                  <a:txBody>
                    <a:bodyPr/>
                    <a:lstStyle/>
                    <a:p>
                      <a:r>
                        <a:rPr lang="en-US" sz="1600" u="sng" dirty="0" err="1"/>
                        <a:t>sid</a:t>
                      </a:r>
                      <a:endParaRPr lang="en-US" sz="1600" u="sng" dirty="0"/>
                    </a:p>
                  </a:txBody>
                  <a:tcPr marL="81690" marR="81690" marT="40845" marB="40845"/>
                </a:tc>
                <a:tc>
                  <a:txBody>
                    <a:bodyPr/>
                    <a:lstStyle/>
                    <a:p>
                      <a:r>
                        <a:rPr lang="en-US" sz="1600" dirty="0" err="1"/>
                        <a:t>sname</a:t>
                      </a:r>
                      <a:endParaRPr lang="en-US" sz="1600" dirty="0"/>
                    </a:p>
                  </a:txBody>
                  <a:tcPr marL="81690" marR="81690" marT="40845" marB="40845"/>
                </a:tc>
                <a:tc>
                  <a:txBody>
                    <a:bodyPr/>
                    <a:lstStyle/>
                    <a:p>
                      <a:r>
                        <a:rPr lang="en-US" sz="1600" dirty="0"/>
                        <a:t>rating</a:t>
                      </a:r>
                    </a:p>
                  </a:txBody>
                  <a:tcPr marL="81690" marR="81690" marT="40845" marB="40845"/>
                </a:tc>
                <a:tc>
                  <a:txBody>
                    <a:bodyPr/>
                    <a:lstStyle/>
                    <a:p>
                      <a:r>
                        <a:rPr lang="en-US" sz="1600" dirty="0"/>
                        <a:t>age</a:t>
                      </a:r>
                    </a:p>
                  </a:txBody>
                  <a:tcPr marL="81690" marR="81690" marT="40845" marB="40845"/>
                </a:tc>
                <a:extLst>
                  <a:ext uri="{0D108BD9-81ED-4DB2-BD59-A6C34878D82A}">
                    <a16:rowId xmlns:a16="http://schemas.microsoft.com/office/drawing/2014/main" val="10000"/>
                  </a:ext>
                </a:extLst>
              </a:tr>
              <a:tr h="359603">
                <a:tc>
                  <a:txBody>
                    <a:bodyPr/>
                    <a:lstStyle/>
                    <a:p>
                      <a:r>
                        <a:rPr lang="en-US" sz="1600" dirty="0"/>
                        <a:t>28</a:t>
                      </a:r>
                    </a:p>
                  </a:txBody>
                  <a:tcPr marL="81690" marR="81690" marT="40845" marB="40845"/>
                </a:tc>
                <a:tc>
                  <a:txBody>
                    <a:bodyPr/>
                    <a:lstStyle/>
                    <a:p>
                      <a:r>
                        <a:rPr lang="en-US" sz="1600" dirty="0" err="1"/>
                        <a:t>yuppy</a:t>
                      </a:r>
                      <a:endParaRPr lang="en-US" sz="1600" dirty="0"/>
                    </a:p>
                  </a:txBody>
                  <a:tcPr marL="81690" marR="81690" marT="40845" marB="40845"/>
                </a:tc>
                <a:tc>
                  <a:txBody>
                    <a:bodyPr/>
                    <a:lstStyle/>
                    <a:p>
                      <a:r>
                        <a:rPr lang="en-US" sz="1600" dirty="0"/>
                        <a:t>9</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1"/>
                  </a:ext>
                </a:extLst>
              </a:tr>
              <a:tr h="359603">
                <a:tc>
                  <a:txBody>
                    <a:bodyPr/>
                    <a:lstStyle/>
                    <a:p>
                      <a:r>
                        <a:rPr lang="en-US" sz="1600" dirty="0"/>
                        <a:t>31</a:t>
                      </a:r>
                    </a:p>
                  </a:txBody>
                  <a:tcPr marL="81690" marR="81690" marT="40845" marB="40845"/>
                </a:tc>
                <a:tc>
                  <a:txBody>
                    <a:bodyPr/>
                    <a:lstStyle/>
                    <a:p>
                      <a:r>
                        <a:rPr lang="en-US" sz="1600" dirty="0"/>
                        <a:t>lubber</a:t>
                      </a:r>
                    </a:p>
                  </a:txBody>
                  <a:tcPr marL="81690" marR="81690" marT="40845" marB="40845"/>
                </a:tc>
                <a:tc>
                  <a:txBody>
                    <a:bodyPr/>
                    <a:lstStyle/>
                    <a:p>
                      <a:r>
                        <a:rPr lang="en-US" sz="1600" dirty="0"/>
                        <a:t>8</a:t>
                      </a:r>
                    </a:p>
                  </a:txBody>
                  <a:tcPr marL="81690" marR="81690" marT="40845" marB="40845"/>
                </a:tc>
                <a:tc>
                  <a:txBody>
                    <a:bodyPr/>
                    <a:lstStyle/>
                    <a:p>
                      <a:r>
                        <a:rPr lang="en-US" sz="1600" dirty="0"/>
                        <a:t>55.5</a:t>
                      </a:r>
                    </a:p>
                  </a:txBody>
                  <a:tcPr marL="81690" marR="81690" marT="40845" marB="40845"/>
                </a:tc>
                <a:extLst>
                  <a:ext uri="{0D108BD9-81ED-4DB2-BD59-A6C34878D82A}">
                    <a16:rowId xmlns:a16="http://schemas.microsoft.com/office/drawing/2014/main" val="10002"/>
                  </a:ext>
                </a:extLst>
              </a:tr>
              <a:tr h="359603">
                <a:tc>
                  <a:txBody>
                    <a:bodyPr/>
                    <a:lstStyle/>
                    <a:p>
                      <a:r>
                        <a:rPr lang="en-US" sz="1600" dirty="0"/>
                        <a:t>44</a:t>
                      </a:r>
                    </a:p>
                  </a:txBody>
                  <a:tcPr marL="81690" marR="81690" marT="40845" marB="40845"/>
                </a:tc>
                <a:tc>
                  <a:txBody>
                    <a:bodyPr/>
                    <a:lstStyle/>
                    <a:p>
                      <a:r>
                        <a:rPr lang="en-US" sz="1600" dirty="0"/>
                        <a:t>guppy</a:t>
                      </a:r>
                    </a:p>
                  </a:txBody>
                  <a:tcPr marL="81690" marR="81690" marT="40845" marB="40845"/>
                </a:tc>
                <a:tc>
                  <a:txBody>
                    <a:bodyPr/>
                    <a:lstStyle/>
                    <a:p>
                      <a:r>
                        <a:rPr lang="en-US" sz="1600" dirty="0"/>
                        <a:t>5</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3"/>
                  </a:ext>
                </a:extLst>
              </a:tr>
              <a:tr h="359603">
                <a:tc>
                  <a:txBody>
                    <a:bodyPr/>
                    <a:lstStyle/>
                    <a:p>
                      <a:r>
                        <a:rPr lang="en-US" sz="1600" dirty="0"/>
                        <a:t>58</a:t>
                      </a:r>
                    </a:p>
                  </a:txBody>
                  <a:tcPr marL="81690" marR="81690" marT="40845" marB="40845"/>
                </a:tc>
                <a:tc>
                  <a:txBody>
                    <a:bodyPr/>
                    <a:lstStyle/>
                    <a:p>
                      <a:r>
                        <a:rPr lang="en-US" sz="1600" dirty="0"/>
                        <a:t>rusty</a:t>
                      </a:r>
                    </a:p>
                  </a:txBody>
                  <a:tcPr marL="81690" marR="81690" marT="40845" marB="40845"/>
                </a:tc>
                <a:tc>
                  <a:txBody>
                    <a:bodyPr/>
                    <a:lstStyle/>
                    <a:p>
                      <a:r>
                        <a:rPr lang="en-US" sz="1600" dirty="0"/>
                        <a:t>10</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extLst/>
          </p:nvPr>
        </p:nvGraphicFramePr>
        <p:xfrm>
          <a:off x="2477000" y="4230954"/>
          <a:ext cx="2978869" cy="1821789"/>
        </p:xfrm>
        <a:graphic>
          <a:graphicData uri="http://schemas.openxmlformats.org/drawingml/2006/table">
            <a:tbl>
              <a:tblPr firstRow="1" bandRow="1">
                <a:effectLst>
                  <a:outerShdw blurRad="50800" dist="76200" dir="2700000" algn="tl" rotWithShape="0">
                    <a:prstClr val="black">
                      <a:alpha val="40000"/>
                    </a:prstClr>
                  </a:outerShdw>
                </a:effectLst>
                <a:tableStyleId>{5C22544A-7EE6-4342-B048-85BDC9FD1C3A}</a:tableStyleId>
              </a:tblPr>
              <a:tblGrid>
                <a:gridCol w="594983">
                  <a:extLst>
                    <a:ext uri="{9D8B030D-6E8A-4147-A177-3AD203B41FA5}">
                      <a16:colId xmlns:a16="http://schemas.microsoft.com/office/drawing/2014/main" val="20000"/>
                    </a:ext>
                  </a:extLst>
                </a:gridCol>
                <a:gridCol w="1441458">
                  <a:extLst>
                    <a:ext uri="{9D8B030D-6E8A-4147-A177-3AD203B41FA5}">
                      <a16:colId xmlns:a16="http://schemas.microsoft.com/office/drawing/2014/main" val="20001"/>
                    </a:ext>
                  </a:extLst>
                </a:gridCol>
                <a:gridCol w="942428">
                  <a:extLst>
                    <a:ext uri="{9D8B030D-6E8A-4147-A177-3AD203B41FA5}">
                      <a16:colId xmlns:a16="http://schemas.microsoft.com/office/drawing/2014/main" val="20002"/>
                    </a:ext>
                  </a:extLst>
                </a:gridCol>
              </a:tblGrid>
              <a:tr h="408970">
                <a:tc>
                  <a:txBody>
                    <a:bodyPr/>
                    <a:lstStyle/>
                    <a:p>
                      <a:r>
                        <a:rPr lang="en-US" sz="1600" u="sng" dirty="0"/>
                        <a:t>bid</a:t>
                      </a:r>
                    </a:p>
                  </a:txBody>
                  <a:tcPr marL="81690" marR="81690" marT="40845" marB="40845"/>
                </a:tc>
                <a:tc>
                  <a:txBody>
                    <a:bodyPr/>
                    <a:lstStyle/>
                    <a:p>
                      <a:r>
                        <a:rPr lang="en-US" sz="1600" u="none" dirty="0" err="1"/>
                        <a:t>bname</a:t>
                      </a:r>
                      <a:endParaRPr lang="en-US" sz="1600" u="none" dirty="0"/>
                    </a:p>
                  </a:txBody>
                  <a:tcPr marL="81690" marR="81690" marT="40845" marB="40845"/>
                </a:tc>
                <a:tc>
                  <a:txBody>
                    <a:bodyPr/>
                    <a:lstStyle/>
                    <a:p>
                      <a:r>
                        <a:rPr lang="en-US" sz="1600" u="none" dirty="0"/>
                        <a:t>color</a:t>
                      </a:r>
                    </a:p>
                  </a:txBody>
                  <a:tcPr marL="81690" marR="81690" marT="40845" marB="40845"/>
                </a:tc>
                <a:extLst>
                  <a:ext uri="{0D108BD9-81ED-4DB2-BD59-A6C34878D82A}">
                    <a16:rowId xmlns:a16="http://schemas.microsoft.com/office/drawing/2014/main" val="10000"/>
                  </a:ext>
                </a:extLst>
              </a:tr>
              <a:tr h="331298">
                <a:tc>
                  <a:txBody>
                    <a:bodyPr/>
                    <a:lstStyle/>
                    <a:p>
                      <a:r>
                        <a:rPr lang="en-US" sz="1600" dirty="0"/>
                        <a:t>101</a:t>
                      </a:r>
                    </a:p>
                  </a:txBody>
                  <a:tcPr marL="81690" marR="81690" marT="40845" marB="40845"/>
                </a:tc>
                <a:tc>
                  <a:txBody>
                    <a:bodyPr/>
                    <a:lstStyle/>
                    <a:p>
                      <a:r>
                        <a:rPr lang="en-US" sz="1600" dirty="0"/>
                        <a:t>Interlake</a:t>
                      </a:r>
                    </a:p>
                  </a:txBody>
                  <a:tcPr marL="81690" marR="81690" marT="40845" marB="40845"/>
                </a:tc>
                <a:tc>
                  <a:txBody>
                    <a:bodyPr/>
                    <a:lstStyle/>
                    <a:p>
                      <a:r>
                        <a:rPr lang="en-US" sz="1600" dirty="0"/>
                        <a:t>blue</a:t>
                      </a:r>
                    </a:p>
                  </a:txBody>
                  <a:tcPr marL="81690" marR="81690" marT="40845" marB="40845"/>
                </a:tc>
                <a:extLst>
                  <a:ext uri="{0D108BD9-81ED-4DB2-BD59-A6C34878D82A}">
                    <a16:rowId xmlns:a16="http://schemas.microsoft.com/office/drawing/2014/main" val="10001"/>
                  </a:ext>
                </a:extLst>
              </a:tr>
              <a:tr h="418925">
                <a:tc>
                  <a:txBody>
                    <a:bodyPr/>
                    <a:lstStyle/>
                    <a:p>
                      <a:r>
                        <a:rPr lang="en-US" sz="1600" dirty="0"/>
                        <a:t>102</a:t>
                      </a:r>
                    </a:p>
                  </a:txBody>
                  <a:tcPr marL="81690" marR="81690" marT="40845" marB="40845"/>
                </a:tc>
                <a:tc>
                  <a:txBody>
                    <a:bodyPr/>
                    <a:lstStyle/>
                    <a:p>
                      <a:r>
                        <a:rPr lang="en-US" sz="1600" dirty="0"/>
                        <a:t>Interlake</a:t>
                      </a:r>
                    </a:p>
                  </a:txBody>
                  <a:tcPr marL="81690" marR="81690" marT="40845" marB="40845"/>
                </a:tc>
                <a:tc>
                  <a:txBody>
                    <a:bodyPr/>
                    <a:lstStyle/>
                    <a:p>
                      <a:r>
                        <a:rPr lang="en-US" sz="1600" dirty="0"/>
                        <a:t>red</a:t>
                      </a:r>
                    </a:p>
                  </a:txBody>
                  <a:tcPr marL="81690" marR="81690" marT="40845" marB="40845"/>
                </a:tc>
                <a:extLst>
                  <a:ext uri="{0D108BD9-81ED-4DB2-BD59-A6C34878D82A}">
                    <a16:rowId xmlns:a16="http://schemas.microsoft.com/office/drawing/2014/main" val="10002"/>
                  </a:ext>
                </a:extLst>
              </a:tr>
              <a:tr h="331298">
                <a:tc>
                  <a:txBody>
                    <a:bodyPr/>
                    <a:lstStyle/>
                    <a:p>
                      <a:r>
                        <a:rPr lang="en-US" sz="1600" dirty="0"/>
                        <a:t>104</a:t>
                      </a:r>
                    </a:p>
                  </a:txBody>
                  <a:tcPr marL="81690" marR="81690" marT="40845" marB="40845"/>
                </a:tc>
                <a:tc>
                  <a:txBody>
                    <a:bodyPr/>
                    <a:lstStyle/>
                    <a:p>
                      <a:r>
                        <a:rPr lang="en-US" sz="1600" dirty="0"/>
                        <a:t>Marine</a:t>
                      </a:r>
                    </a:p>
                  </a:txBody>
                  <a:tcPr marL="81690" marR="81690" marT="40845" marB="40845"/>
                </a:tc>
                <a:tc>
                  <a:txBody>
                    <a:bodyPr/>
                    <a:lstStyle/>
                    <a:p>
                      <a:r>
                        <a:rPr lang="en-US" sz="1600" dirty="0"/>
                        <a:t>red</a:t>
                      </a:r>
                    </a:p>
                  </a:txBody>
                  <a:tcPr marL="81690" marR="81690" marT="40845" marB="40845"/>
                </a:tc>
                <a:extLst>
                  <a:ext uri="{0D108BD9-81ED-4DB2-BD59-A6C34878D82A}">
                    <a16:rowId xmlns:a16="http://schemas.microsoft.com/office/drawing/2014/main" val="10003"/>
                  </a:ext>
                </a:extLst>
              </a:tr>
              <a:tr h="331298">
                <a:tc>
                  <a:txBody>
                    <a:bodyPr/>
                    <a:lstStyle/>
                    <a:p>
                      <a:r>
                        <a:rPr lang="en-US" sz="1600" dirty="0"/>
                        <a:t>103</a:t>
                      </a:r>
                    </a:p>
                  </a:txBody>
                  <a:tcPr marL="81690" marR="81690" marT="40845" marB="40845"/>
                </a:tc>
                <a:tc>
                  <a:txBody>
                    <a:bodyPr/>
                    <a:lstStyle/>
                    <a:p>
                      <a:r>
                        <a:rPr lang="en-US" sz="1600" dirty="0"/>
                        <a:t>Clipper</a:t>
                      </a:r>
                    </a:p>
                  </a:txBody>
                  <a:tcPr marL="81690" marR="81690" marT="40845" marB="40845"/>
                </a:tc>
                <a:tc>
                  <a:txBody>
                    <a:bodyPr/>
                    <a:lstStyle/>
                    <a:p>
                      <a:r>
                        <a:rPr lang="en-US" sz="1600" dirty="0"/>
                        <a:t>green</a:t>
                      </a:r>
                    </a:p>
                  </a:txBody>
                  <a:tcPr marL="81690" marR="81690" marT="40845" marB="40845"/>
                </a:tc>
                <a:extLst>
                  <a:ext uri="{0D108BD9-81ED-4DB2-BD59-A6C34878D82A}">
                    <a16:rowId xmlns:a16="http://schemas.microsoft.com/office/drawing/2014/main" val="10004"/>
                  </a:ext>
                </a:extLst>
              </a:tr>
            </a:tbl>
          </a:graphicData>
        </a:graphic>
      </p:graphicFrame>
      <p:grpSp>
        <p:nvGrpSpPr>
          <p:cNvPr id="10" name="Group 9"/>
          <p:cNvGrpSpPr/>
          <p:nvPr/>
        </p:nvGrpSpPr>
        <p:grpSpPr>
          <a:xfrm>
            <a:off x="292481" y="4723743"/>
            <a:ext cx="2207479" cy="2207479"/>
            <a:chOff x="554035" y="4130066"/>
            <a:chExt cx="6858000" cy="6858000"/>
          </a:xfrm>
        </p:grpSpPr>
        <p:pic>
          <p:nvPicPr>
            <p:cNvPr id="11" name="Picture 10"/>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4035" y="4130066"/>
              <a:ext cx="6858000" cy="6858000"/>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08730" y="5523213"/>
              <a:ext cx="4743148" cy="2704851"/>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41122" y="7112727"/>
              <a:ext cx="2650321" cy="895200"/>
            </a:xfrm>
            <a:prstGeom prst="rect">
              <a:avLst/>
            </a:prstGeom>
          </p:spPr>
        </p:pic>
      </p:grpSp>
      <p:sp>
        <p:nvSpPr>
          <p:cNvPr id="14" name="TextBox 13"/>
          <p:cNvSpPr txBox="1"/>
          <p:nvPr/>
        </p:nvSpPr>
        <p:spPr>
          <a:xfrm>
            <a:off x="910497" y="1531845"/>
            <a:ext cx="3621504"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Relations (Tables)</a:t>
            </a:r>
          </a:p>
        </p:txBody>
      </p:sp>
      <p:sp>
        <p:nvSpPr>
          <p:cNvPr id="16" name="Rectangle 15"/>
          <p:cNvSpPr/>
          <p:nvPr/>
        </p:nvSpPr>
        <p:spPr>
          <a:xfrm rot="16200000">
            <a:off x="4273527" y="3746357"/>
            <a:ext cx="4642266" cy="4420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Abstraction</a:t>
            </a:r>
          </a:p>
        </p:txBody>
      </p:sp>
      <p:sp>
        <p:nvSpPr>
          <p:cNvPr id="18" name="Rectangle 17"/>
          <p:cNvSpPr/>
          <p:nvPr/>
        </p:nvSpPr>
        <p:spPr>
          <a:xfrm>
            <a:off x="6815674" y="1646237"/>
            <a:ext cx="4856414" cy="4642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9" name="TextBox 18"/>
          <p:cNvSpPr txBox="1"/>
          <p:nvPr/>
        </p:nvSpPr>
        <p:spPr>
          <a:xfrm>
            <a:off x="6815674" y="1252886"/>
            <a:ext cx="4958409"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Database Management System</a:t>
            </a:r>
          </a:p>
        </p:txBody>
      </p:sp>
      <p:sp>
        <p:nvSpPr>
          <p:cNvPr id="21" name="TextBox 20"/>
          <p:cNvSpPr txBox="1"/>
          <p:nvPr/>
        </p:nvSpPr>
        <p:spPr>
          <a:xfrm>
            <a:off x="6941169" y="1731406"/>
            <a:ext cx="4610007" cy="46166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Optimized </a:t>
            </a: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Data Structures</a:t>
            </a:r>
            <a:endPar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90" name="Group 89"/>
          <p:cNvGrpSpPr/>
          <p:nvPr/>
        </p:nvGrpSpPr>
        <p:grpSpPr>
          <a:xfrm>
            <a:off x="7542964" y="2128399"/>
            <a:ext cx="4008212" cy="1844310"/>
            <a:chOff x="7542964" y="2291013"/>
            <a:chExt cx="4008212" cy="1844310"/>
          </a:xfrm>
        </p:grpSpPr>
        <p:pic>
          <p:nvPicPr>
            <p:cNvPr id="20" name="Picture 19"/>
            <p:cNvPicPr>
              <a:picLocks noChangeAspect="1"/>
            </p:cNvPicPr>
            <p:nvPr/>
          </p:nvPicPr>
          <p:blipFill>
            <a:blip r:embed="rId6">
              <a:clrChange>
                <a:clrFrom>
                  <a:srgbClr val="FFFFFF"/>
                </a:clrFrom>
                <a:clrTo>
                  <a:srgbClr val="FFFFFF">
                    <a:alpha val="0"/>
                  </a:srgbClr>
                </a:clrTo>
              </a:clrChange>
            </a:blip>
            <a:stretch>
              <a:fillRect/>
            </a:stretch>
          </p:blipFill>
          <p:spPr>
            <a:xfrm>
              <a:off x="7542964" y="2291013"/>
              <a:ext cx="4008212" cy="1844310"/>
            </a:xfrm>
            <a:prstGeom prst="rect">
              <a:avLst/>
            </a:prstGeom>
          </p:spPr>
        </p:pic>
        <p:sp>
          <p:nvSpPr>
            <p:cNvPr id="22" name="TextBox 21"/>
            <p:cNvSpPr txBox="1"/>
            <p:nvPr/>
          </p:nvSpPr>
          <p:spPr>
            <a:xfrm>
              <a:off x="10324593" y="2779343"/>
              <a:ext cx="1106393"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entury Gothic" panose="020F0302020204030204"/>
                  <a:ea typeface="+mn-ea"/>
                  <a:cs typeface="+mn-cs"/>
                </a:rPr>
                <a:t>B+Trees</a:t>
              </a:r>
              <a:endPar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grpSp>
        <p:nvGrpSpPr>
          <p:cNvPr id="89" name="Group 88"/>
          <p:cNvGrpSpPr/>
          <p:nvPr/>
        </p:nvGrpSpPr>
        <p:grpSpPr>
          <a:xfrm>
            <a:off x="6999566" y="3972709"/>
            <a:ext cx="2045453" cy="2239949"/>
            <a:chOff x="446088" y="3587750"/>
            <a:chExt cx="3336925" cy="4171637"/>
          </a:xfrm>
        </p:grpSpPr>
        <p:sp>
          <p:nvSpPr>
            <p:cNvPr id="23" name="Rectangle 22"/>
            <p:cNvSpPr/>
            <p:nvPr/>
          </p:nvSpPr>
          <p:spPr bwMode="auto">
            <a:xfrm>
              <a:off x="446088" y="3587750"/>
              <a:ext cx="3336925" cy="417163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 name="Group 147"/>
            <p:cNvGrpSpPr>
              <a:grpSpLocks/>
            </p:cNvGrpSpPr>
            <p:nvPr/>
          </p:nvGrpSpPr>
          <p:grpSpPr bwMode="auto">
            <a:xfrm>
              <a:off x="658813" y="3683000"/>
              <a:ext cx="2852737" cy="1239838"/>
              <a:chOff x="5520765" y="2200844"/>
              <a:chExt cx="2853314" cy="1238545"/>
            </a:xfrm>
          </p:grpSpPr>
          <p:grpSp>
            <p:nvGrpSpPr>
              <p:cNvPr id="26" name="Group 126"/>
              <p:cNvGrpSpPr>
                <a:grpSpLocks/>
              </p:cNvGrpSpPr>
              <p:nvPr/>
            </p:nvGrpSpPr>
            <p:grpSpPr bwMode="auto">
              <a:xfrm>
                <a:off x="5520765" y="2200844"/>
                <a:ext cx="1346704" cy="1238545"/>
                <a:chOff x="5520765" y="2476094"/>
                <a:chExt cx="1346704" cy="1238545"/>
              </a:xfrm>
            </p:grpSpPr>
            <p:sp>
              <p:nvSpPr>
                <p:cNvPr id="30" name="Folded Corner 29"/>
                <p:cNvSpPr/>
                <p:nvPr/>
              </p:nvSpPr>
              <p:spPr bwMode="auto">
                <a:xfrm rot="10800000">
                  <a:off x="5522352" y="2499882"/>
                  <a:ext cx="1344885" cy="1214757"/>
                </a:xfrm>
                <a:prstGeom prst="foldedCorne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 name="TextBox 109"/>
                <p:cNvSpPr txBox="1">
                  <a:spLocks noChangeArrowheads="1"/>
                </p:cNvSpPr>
                <p:nvPr/>
              </p:nvSpPr>
              <p:spPr bwMode="auto">
                <a:xfrm>
                  <a:off x="5520765" y="2476094"/>
                  <a:ext cx="1346704" cy="50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1</a:t>
                  </a:r>
                </a:p>
              </p:txBody>
            </p:sp>
          </p:grpSp>
          <p:grpSp>
            <p:nvGrpSpPr>
              <p:cNvPr id="27" name="Group 130"/>
              <p:cNvGrpSpPr>
                <a:grpSpLocks/>
              </p:cNvGrpSpPr>
              <p:nvPr/>
            </p:nvGrpSpPr>
            <p:grpSpPr bwMode="auto">
              <a:xfrm>
                <a:off x="7027375" y="2200844"/>
                <a:ext cx="1346704" cy="1238545"/>
                <a:chOff x="5520765" y="2476094"/>
                <a:chExt cx="1346704" cy="1238545"/>
              </a:xfrm>
            </p:grpSpPr>
            <p:sp>
              <p:nvSpPr>
                <p:cNvPr id="28" name="Folded Corner 27"/>
                <p:cNvSpPr/>
                <p:nvPr/>
              </p:nvSpPr>
              <p:spPr bwMode="auto">
                <a:xfrm rot="10800000">
                  <a:off x="5522585" y="2499882"/>
                  <a:ext cx="1344884" cy="1214757"/>
                </a:xfrm>
                <a:prstGeom prst="foldedCorne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 name="TextBox 132"/>
                <p:cNvSpPr txBox="1">
                  <a:spLocks noChangeArrowheads="1"/>
                </p:cNvSpPr>
                <p:nvPr/>
              </p:nvSpPr>
              <p:spPr bwMode="auto">
                <a:xfrm>
                  <a:off x="5520765" y="2476094"/>
                  <a:ext cx="1346704" cy="50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2</a:t>
                  </a:r>
                </a:p>
              </p:txBody>
            </p:sp>
          </p:grpSp>
        </p:grpSp>
        <p:sp>
          <p:nvSpPr>
            <p:cNvPr id="32" name="Folded Corner 31"/>
            <p:cNvSpPr/>
            <p:nvPr/>
          </p:nvSpPr>
          <p:spPr bwMode="auto">
            <a:xfrm rot="10800000">
              <a:off x="654050" y="5035550"/>
              <a:ext cx="1346200" cy="1214438"/>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 name="TextBox 135"/>
            <p:cNvSpPr txBox="1">
              <a:spLocks noChangeArrowheads="1"/>
            </p:cNvSpPr>
            <p:nvPr/>
          </p:nvSpPr>
          <p:spPr bwMode="auto">
            <a:xfrm>
              <a:off x="652463" y="5010150"/>
              <a:ext cx="1347787"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3</a:t>
              </a:r>
            </a:p>
          </p:txBody>
        </p:sp>
        <p:sp>
          <p:nvSpPr>
            <p:cNvPr id="34" name="Folded Corner 33"/>
            <p:cNvSpPr/>
            <p:nvPr/>
          </p:nvSpPr>
          <p:spPr bwMode="auto">
            <a:xfrm rot="10800000">
              <a:off x="2160588" y="5035550"/>
              <a:ext cx="1346200" cy="1214438"/>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 name="TextBox 138"/>
            <p:cNvSpPr txBox="1">
              <a:spLocks noChangeArrowheads="1"/>
            </p:cNvSpPr>
            <p:nvPr/>
          </p:nvSpPr>
          <p:spPr bwMode="auto">
            <a:xfrm>
              <a:off x="2159000" y="5010150"/>
              <a:ext cx="1347788"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4</a:t>
              </a:r>
            </a:p>
          </p:txBody>
        </p:sp>
        <p:sp>
          <p:nvSpPr>
            <p:cNvPr id="36" name="Folded Corner 35"/>
            <p:cNvSpPr/>
            <p:nvPr/>
          </p:nvSpPr>
          <p:spPr bwMode="auto">
            <a:xfrm rot="10800000">
              <a:off x="654050" y="6370638"/>
              <a:ext cx="1346200" cy="1214437"/>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 name="TextBox 141"/>
            <p:cNvSpPr txBox="1">
              <a:spLocks noChangeArrowheads="1"/>
            </p:cNvSpPr>
            <p:nvPr/>
          </p:nvSpPr>
          <p:spPr bwMode="auto">
            <a:xfrm>
              <a:off x="652463" y="6345238"/>
              <a:ext cx="1347787"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5</a:t>
              </a:r>
            </a:p>
          </p:txBody>
        </p:sp>
        <p:sp>
          <p:nvSpPr>
            <p:cNvPr id="38" name="Folded Corner 37"/>
            <p:cNvSpPr/>
            <p:nvPr/>
          </p:nvSpPr>
          <p:spPr bwMode="auto">
            <a:xfrm rot="10800000">
              <a:off x="2160588" y="6370638"/>
              <a:ext cx="1346200" cy="1214437"/>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 name="TextBox 144"/>
            <p:cNvSpPr txBox="1">
              <a:spLocks noChangeArrowheads="1"/>
            </p:cNvSpPr>
            <p:nvPr/>
          </p:nvSpPr>
          <p:spPr bwMode="auto">
            <a:xfrm>
              <a:off x="2159000" y="6345238"/>
              <a:ext cx="1347788"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6</a:t>
              </a:r>
            </a:p>
          </p:txBody>
        </p:sp>
        <p:grpSp>
          <p:nvGrpSpPr>
            <p:cNvPr id="44" name="Group 168"/>
            <p:cNvGrpSpPr>
              <a:grpSpLocks/>
            </p:cNvGrpSpPr>
            <p:nvPr/>
          </p:nvGrpSpPr>
          <p:grpSpPr bwMode="auto">
            <a:xfrm>
              <a:off x="768350" y="4059238"/>
              <a:ext cx="1155700" cy="365125"/>
              <a:chOff x="5599109" y="2630178"/>
              <a:chExt cx="1156186" cy="365970"/>
            </a:xfrm>
          </p:grpSpPr>
          <p:grpSp>
            <p:nvGrpSpPr>
              <p:cNvPr id="45" name="Group 158"/>
              <p:cNvGrpSpPr>
                <a:grpSpLocks/>
              </p:cNvGrpSpPr>
              <p:nvPr/>
            </p:nvGrpSpPr>
            <p:grpSpPr bwMode="auto">
              <a:xfrm>
                <a:off x="5599109" y="2630178"/>
                <a:ext cx="211059" cy="365970"/>
                <a:chOff x="1854286" y="5435378"/>
                <a:chExt cx="211059" cy="365970"/>
              </a:xfrm>
            </p:grpSpPr>
            <p:sp>
              <p:nvSpPr>
                <p:cNvPr id="53" name="Rectangle 52"/>
                <p:cNvSpPr/>
                <p:nvPr/>
              </p:nvSpPr>
              <p:spPr bwMode="auto">
                <a:xfrm>
                  <a:off x="1854286"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Oval 53"/>
                <p:cNvSpPr/>
                <p:nvPr/>
              </p:nvSpPr>
              <p:spPr bwMode="auto">
                <a:xfrm>
                  <a:off x="1922578"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46" name="Group 159"/>
              <p:cNvGrpSpPr>
                <a:grpSpLocks/>
              </p:cNvGrpSpPr>
              <p:nvPr/>
            </p:nvGrpSpPr>
            <p:grpSpPr bwMode="auto">
              <a:xfrm>
                <a:off x="5914151" y="2630178"/>
                <a:ext cx="211059" cy="365970"/>
                <a:chOff x="1854286" y="5435378"/>
                <a:chExt cx="211059" cy="365970"/>
              </a:xfrm>
            </p:grpSpPr>
            <p:sp>
              <p:nvSpPr>
                <p:cNvPr id="51" name="Rectangle 50"/>
                <p:cNvSpPr/>
                <p:nvPr/>
              </p:nvSpPr>
              <p:spPr bwMode="auto">
                <a:xfrm>
                  <a:off x="1853701"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Oval 51"/>
                <p:cNvSpPr/>
                <p:nvPr/>
              </p:nvSpPr>
              <p:spPr bwMode="auto">
                <a:xfrm>
                  <a:off x="1921993"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47" name="Group 162"/>
              <p:cNvGrpSpPr>
                <a:grpSpLocks/>
              </p:cNvGrpSpPr>
              <p:nvPr/>
            </p:nvGrpSpPr>
            <p:grpSpPr bwMode="auto">
              <a:xfrm>
                <a:off x="6229193" y="2630178"/>
                <a:ext cx="211059" cy="365970"/>
                <a:chOff x="1854286" y="5435378"/>
                <a:chExt cx="211059" cy="365970"/>
              </a:xfrm>
            </p:grpSpPr>
            <p:sp>
              <p:nvSpPr>
                <p:cNvPr id="49" name="Rectangle 48"/>
                <p:cNvSpPr/>
                <p:nvPr/>
              </p:nvSpPr>
              <p:spPr bwMode="auto">
                <a:xfrm>
                  <a:off x="1854705"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0" name="Oval 49"/>
                <p:cNvSpPr/>
                <p:nvPr/>
              </p:nvSpPr>
              <p:spPr bwMode="auto">
                <a:xfrm>
                  <a:off x="1922996" y="5578584"/>
                  <a:ext cx="74644"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48" name="Rectangle 47"/>
              <p:cNvSpPr/>
              <p:nvPr/>
            </p:nvSpPr>
            <p:spPr bwMode="auto">
              <a:xfrm>
                <a:off x="6544069"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grpSp>
          <p:nvGrpSpPr>
            <p:cNvPr id="55" name="Group 169"/>
            <p:cNvGrpSpPr>
              <a:grpSpLocks/>
            </p:cNvGrpSpPr>
            <p:nvPr/>
          </p:nvGrpSpPr>
          <p:grpSpPr bwMode="auto">
            <a:xfrm>
              <a:off x="768350" y="4503738"/>
              <a:ext cx="1155700" cy="366712"/>
              <a:chOff x="5599109" y="2630178"/>
              <a:chExt cx="1156186" cy="365970"/>
            </a:xfrm>
          </p:grpSpPr>
          <p:grpSp>
            <p:nvGrpSpPr>
              <p:cNvPr id="56" name="Group 170"/>
              <p:cNvGrpSpPr>
                <a:grpSpLocks/>
              </p:cNvGrpSpPr>
              <p:nvPr/>
            </p:nvGrpSpPr>
            <p:grpSpPr bwMode="auto">
              <a:xfrm>
                <a:off x="5599109" y="2630178"/>
                <a:ext cx="211059" cy="365970"/>
                <a:chOff x="1854286" y="5435378"/>
                <a:chExt cx="211059" cy="365970"/>
              </a:xfrm>
            </p:grpSpPr>
            <p:sp>
              <p:nvSpPr>
                <p:cNvPr id="62" name="Rectangle 61"/>
                <p:cNvSpPr/>
                <p:nvPr/>
              </p:nvSpPr>
              <p:spPr bwMode="auto">
                <a:xfrm>
                  <a:off x="1854286"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Oval 62"/>
                <p:cNvSpPr/>
                <p:nvPr/>
              </p:nvSpPr>
              <p:spPr bwMode="auto">
                <a:xfrm>
                  <a:off x="1922578" y="5579548"/>
                  <a:ext cx="74643"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57" name="Rectangle 56"/>
              <p:cNvSpPr/>
              <p:nvPr/>
            </p:nvSpPr>
            <p:spPr bwMode="auto">
              <a:xfrm>
                <a:off x="5913566"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Rectangle 57"/>
              <p:cNvSpPr/>
              <p:nvPr/>
            </p:nvSpPr>
            <p:spPr bwMode="auto">
              <a:xfrm>
                <a:off x="6229612"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nvGrpSpPr>
              <p:cNvPr id="59" name="Group 173"/>
              <p:cNvGrpSpPr>
                <a:grpSpLocks/>
              </p:cNvGrpSpPr>
              <p:nvPr/>
            </p:nvGrpSpPr>
            <p:grpSpPr bwMode="auto">
              <a:xfrm>
                <a:off x="6544236" y="2630178"/>
                <a:ext cx="211059" cy="365970"/>
                <a:chOff x="1854286" y="5435378"/>
                <a:chExt cx="211059" cy="365970"/>
              </a:xfrm>
            </p:grpSpPr>
            <p:sp>
              <p:nvSpPr>
                <p:cNvPr id="60" name="Rectangle 59"/>
                <p:cNvSpPr/>
                <p:nvPr/>
              </p:nvSpPr>
              <p:spPr bwMode="auto">
                <a:xfrm>
                  <a:off x="1854119"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Oval 60"/>
                <p:cNvSpPr/>
                <p:nvPr/>
              </p:nvSpPr>
              <p:spPr bwMode="auto">
                <a:xfrm>
                  <a:off x="1922410" y="5579548"/>
                  <a:ext cx="74644"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grpSp>
          <p:nvGrpSpPr>
            <p:cNvPr id="64" name="Group 182"/>
            <p:cNvGrpSpPr>
              <a:grpSpLocks/>
            </p:cNvGrpSpPr>
            <p:nvPr/>
          </p:nvGrpSpPr>
          <p:grpSpPr bwMode="auto">
            <a:xfrm>
              <a:off x="2281238" y="4059238"/>
              <a:ext cx="1155700" cy="365125"/>
              <a:chOff x="5599109" y="2630178"/>
              <a:chExt cx="1156186" cy="365970"/>
            </a:xfrm>
          </p:grpSpPr>
          <p:grpSp>
            <p:nvGrpSpPr>
              <p:cNvPr id="65" name="Group 183"/>
              <p:cNvGrpSpPr>
                <a:grpSpLocks/>
              </p:cNvGrpSpPr>
              <p:nvPr/>
            </p:nvGrpSpPr>
            <p:grpSpPr bwMode="auto">
              <a:xfrm>
                <a:off x="5599109" y="2630178"/>
                <a:ext cx="211059" cy="365970"/>
                <a:chOff x="1854286" y="5435378"/>
                <a:chExt cx="211059" cy="365970"/>
              </a:xfrm>
            </p:grpSpPr>
            <p:sp>
              <p:nvSpPr>
                <p:cNvPr id="71" name="Rectangle 70"/>
                <p:cNvSpPr/>
                <p:nvPr/>
              </p:nvSpPr>
              <p:spPr bwMode="auto">
                <a:xfrm>
                  <a:off x="1854286"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Oval 71"/>
                <p:cNvSpPr/>
                <p:nvPr/>
              </p:nvSpPr>
              <p:spPr bwMode="auto">
                <a:xfrm>
                  <a:off x="1922577" y="5578584"/>
                  <a:ext cx="74644"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66" name="Group 184"/>
              <p:cNvGrpSpPr>
                <a:grpSpLocks/>
              </p:cNvGrpSpPr>
              <p:nvPr/>
            </p:nvGrpSpPr>
            <p:grpSpPr bwMode="auto">
              <a:xfrm>
                <a:off x="5914151" y="2630178"/>
                <a:ext cx="211059" cy="365970"/>
                <a:chOff x="1854286" y="5435378"/>
                <a:chExt cx="211059" cy="365970"/>
              </a:xfrm>
            </p:grpSpPr>
            <p:sp>
              <p:nvSpPr>
                <p:cNvPr id="69" name="Rectangle 68"/>
                <p:cNvSpPr/>
                <p:nvPr/>
              </p:nvSpPr>
              <p:spPr bwMode="auto">
                <a:xfrm>
                  <a:off x="1852112"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Oval 69"/>
                <p:cNvSpPr/>
                <p:nvPr/>
              </p:nvSpPr>
              <p:spPr bwMode="auto">
                <a:xfrm>
                  <a:off x="1920404"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67" name="Rectangle 66"/>
              <p:cNvSpPr/>
              <p:nvPr/>
            </p:nvSpPr>
            <p:spPr bwMode="auto">
              <a:xfrm>
                <a:off x="6229611"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Rectangle 67"/>
              <p:cNvSpPr/>
              <p:nvPr/>
            </p:nvSpPr>
            <p:spPr bwMode="auto">
              <a:xfrm>
                <a:off x="6544068"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grpSp>
          <p:nvGrpSpPr>
            <p:cNvPr id="73" name="Group 195"/>
            <p:cNvGrpSpPr>
              <a:grpSpLocks/>
            </p:cNvGrpSpPr>
            <p:nvPr/>
          </p:nvGrpSpPr>
          <p:grpSpPr bwMode="auto">
            <a:xfrm>
              <a:off x="2281238" y="4503738"/>
              <a:ext cx="1155700" cy="366712"/>
              <a:chOff x="5599109" y="2630178"/>
              <a:chExt cx="1156186" cy="365970"/>
            </a:xfrm>
          </p:grpSpPr>
          <p:sp>
            <p:nvSpPr>
              <p:cNvPr id="74" name="Rectangle 73"/>
              <p:cNvSpPr/>
              <p:nvPr/>
            </p:nvSpPr>
            <p:spPr bwMode="auto">
              <a:xfrm>
                <a:off x="5599109"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Rectangle 74"/>
              <p:cNvSpPr/>
              <p:nvPr/>
            </p:nvSpPr>
            <p:spPr bwMode="auto">
              <a:xfrm>
                <a:off x="5913566"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Rectangle 75"/>
              <p:cNvSpPr/>
              <p:nvPr/>
            </p:nvSpPr>
            <p:spPr bwMode="auto">
              <a:xfrm>
                <a:off x="6229611"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nvGrpSpPr>
              <p:cNvPr id="77" name="Group 199"/>
              <p:cNvGrpSpPr>
                <a:grpSpLocks/>
              </p:cNvGrpSpPr>
              <p:nvPr/>
            </p:nvGrpSpPr>
            <p:grpSpPr bwMode="auto">
              <a:xfrm>
                <a:off x="6544236" y="2630178"/>
                <a:ext cx="211059" cy="365970"/>
                <a:chOff x="1854286" y="5435378"/>
                <a:chExt cx="211059" cy="365970"/>
              </a:xfrm>
            </p:grpSpPr>
            <p:sp>
              <p:nvSpPr>
                <p:cNvPr id="78" name="Rectangle 77"/>
                <p:cNvSpPr/>
                <p:nvPr/>
              </p:nvSpPr>
              <p:spPr bwMode="auto">
                <a:xfrm>
                  <a:off x="1854118"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Oval 78"/>
                <p:cNvSpPr/>
                <p:nvPr/>
              </p:nvSpPr>
              <p:spPr bwMode="auto">
                <a:xfrm>
                  <a:off x="1922410" y="5579548"/>
                  <a:ext cx="74643"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cxnSp>
          <p:nvCxnSpPr>
            <p:cNvPr id="80" name="Elbow Connector 79"/>
            <p:cNvCxnSpPr/>
            <p:nvPr/>
          </p:nvCxnSpPr>
          <p:spPr bwMode="auto">
            <a:xfrm flipV="1">
              <a:off x="1855788" y="4243388"/>
              <a:ext cx="425450" cy="444500"/>
            </a:xfrm>
            <a:prstGeom prst="bentConnector3">
              <a:avLst>
                <a:gd name="adj1" fmla="val 60826"/>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81" name="Elbow Connector 210"/>
            <p:cNvCxnSpPr>
              <a:cxnSpLocks noChangeShapeType="1"/>
            </p:cNvCxnSpPr>
            <p:nvPr/>
          </p:nvCxnSpPr>
          <p:spPr bwMode="auto">
            <a:xfrm rot="10800000" flipV="1">
              <a:off x="654050" y="4241800"/>
              <a:ext cx="182563" cy="1400175"/>
            </a:xfrm>
            <a:prstGeom prst="bentConnector3">
              <a:avLst>
                <a:gd name="adj1" fmla="val 16205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2" name="Elbow Connector 215"/>
            <p:cNvCxnSpPr>
              <a:cxnSpLocks noChangeShapeType="1"/>
            </p:cNvCxnSpPr>
            <p:nvPr/>
          </p:nvCxnSpPr>
          <p:spPr bwMode="auto">
            <a:xfrm rot="-5400000" flipH="1" flipV="1">
              <a:off x="-465138" y="5322888"/>
              <a:ext cx="2773363" cy="534988"/>
            </a:xfrm>
            <a:prstGeom prst="bentConnector4">
              <a:avLst>
                <a:gd name="adj1" fmla="val -1870"/>
                <a:gd name="adj2" fmla="val 129843"/>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3" name="Elbow Connector 224"/>
            <p:cNvCxnSpPr>
              <a:cxnSpLocks noChangeShapeType="1"/>
            </p:cNvCxnSpPr>
            <p:nvPr/>
          </p:nvCxnSpPr>
          <p:spPr bwMode="auto">
            <a:xfrm rot="16200000" flipH="1">
              <a:off x="1020763" y="4502150"/>
              <a:ext cx="992187" cy="1287463"/>
            </a:xfrm>
            <a:prstGeom prst="bentConnector4">
              <a:avLst>
                <a:gd name="adj1" fmla="val -7546"/>
                <a:gd name="adj2" fmla="val 91412"/>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4" name="Elbow Connector 229"/>
            <p:cNvCxnSpPr>
              <a:cxnSpLocks noChangeShapeType="1"/>
            </p:cNvCxnSpPr>
            <p:nvPr/>
          </p:nvCxnSpPr>
          <p:spPr bwMode="auto">
            <a:xfrm rot="16200000" flipH="1">
              <a:off x="1717675" y="5187950"/>
              <a:ext cx="2773363" cy="804863"/>
            </a:xfrm>
            <a:prstGeom prst="bentConnector4">
              <a:avLst>
                <a:gd name="adj1" fmla="val -2426"/>
                <a:gd name="adj2" fmla="val 128398"/>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6" name="Elbow Connector 85"/>
            <p:cNvCxnSpPr/>
            <p:nvPr/>
          </p:nvCxnSpPr>
          <p:spPr bwMode="auto">
            <a:xfrm rot="16200000" flipH="1">
              <a:off x="3365501" y="4616450"/>
              <a:ext cx="38100" cy="104775"/>
            </a:xfrm>
            <a:prstGeom prst="bentConnector4">
              <a:avLst>
                <a:gd name="adj1" fmla="val -251275"/>
                <a:gd name="adj2" fmla="val 31662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grpSp>
      <p:sp>
        <p:nvSpPr>
          <p:cNvPr id="91" name="TextBox 90"/>
          <p:cNvSpPr txBox="1"/>
          <p:nvPr/>
        </p:nvSpPr>
        <p:spPr>
          <a:xfrm>
            <a:off x="9144365" y="4126486"/>
            <a:ext cx="1805302" cy="83099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Optimized </a:t>
            </a:r>
            <a:b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b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Storage</a:t>
            </a:r>
          </a:p>
        </p:txBody>
      </p:sp>
      <p:grpSp>
        <p:nvGrpSpPr>
          <p:cNvPr id="92" name="Group 49"/>
          <p:cNvGrpSpPr>
            <a:grpSpLocks/>
          </p:cNvGrpSpPr>
          <p:nvPr/>
        </p:nvGrpSpPr>
        <p:grpSpPr bwMode="auto">
          <a:xfrm>
            <a:off x="9171522" y="4978831"/>
            <a:ext cx="2269257" cy="1132246"/>
            <a:chOff x="332181" y="4681572"/>
            <a:chExt cx="3342658" cy="2064406"/>
          </a:xfrm>
        </p:grpSpPr>
        <p:sp>
          <p:nvSpPr>
            <p:cNvPr id="93" name="Folded Corner 92"/>
            <p:cNvSpPr/>
            <p:nvPr/>
          </p:nvSpPr>
          <p:spPr bwMode="auto">
            <a:xfrm>
              <a:off x="332181" y="4681572"/>
              <a:ext cx="3342658" cy="2064406"/>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Rectangle 94"/>
            <p:cNvSpPr/>
            <p:nvPr/>
          </p:nvSpPr>
          <p:spPr bwMode="auto">
            <a:xfrm>
              <a:off x="389348" y="4749856"/>
              <a:ext cx="2326363" cy="504986"/>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kumimoji="0" lang="en-US" sz="900" b="0" i="0" u="none" strike="noStrike" kern="1200" cap="none" spc="0" normalizeH="0" baseline="0" noProof="0" dirty="0">
                  <a:ln>
                    <a:noFill/>
                  </a:ln>
                  <a:solidFill>
                    <a:srgbClr val="000000"/>
                  </a:solidFill>
                  <a:effectLst/>
                  <a:uLnTx/>
                  <a:uFillTx/>
                  <a:latin typeface="Arial" charset="0"/>
                  <a:ea typeface="+mn-ea"/>
                  <a:cs typeface="+mn-cs"/>
                </a:rPr>
                <a:t>Page</a:t>
              </a:r>
              <a:br>
                <a:rPr kumimoji="0" lang="en-US" sz="900" b="0" i="0" u="none" strike="noStrike" kern="1200" cap="none" spc="0" normalizeH="0" baseline="0" noProof="0" dirty="0">
                  <a:ln>
                    <a:noFill/>
                  </a:ln>
                  <a:solidFill>
                    <a:srgbClr val="000000"/>
                  </a:solidFill>
                  <a:effectLst/>
                  <a:uLnTx/>
                  <a:uFillTx/>
                  <a:latin typeface="Arial" charset="0"/>
                  <a:ea typeface="+mn-ea"/>
                  <a:cs typeface="+mn-cs"/>
                </a:rPr>
              </a:br>
              <a:r>
                <a:rPr kumimoji="0" lang="en-US" sz="900" b="0" i="0" u="none" strike="noStrike" kern="1200" cap="none" spc="0" normalizeH="0" baseline="0" noProof="0" dirty="0">
                  <a:ln>
                    <a:noFill/>
                  </a:ln>
                  <a:solidFill>
                    <a:srgbClr val="000000"/>
                  </a:solidFill>
                  <a:effectLst/>
                  <a:uLnTx/>
                  <a:uFillTx/>
                  <a:latin typeface="Arial" charset="0"/>
                  <a:ea typeface="+mn-ea"/>
                  <a:cs typeface="+mn-cs"/>
                </a:rPr>
                <a:t>Header</a:t>
              </a:r>
            </a:p>
          </p:txBody>
        </p:sp>
        <p:grpSp>
          <p:nvGrpSpPr>
            <p:cNvPr id="96" name="Group 7"/>
            <p:cNvGrpSpPr>
              <a:grpSpLocks/>
            </p:cNvGrpSpPr>
            <p:nvPr/>
          </p:nvGrpSpPr>
          <p:grpSpPr bwMode="auto">
            <a:xfrm>
              <a:off x="1247675" y="4823303"/>
              <a:ext cx="1355362" cy="365970"/>
              <a:chOff x="1247675" y="4823303"/>
              <a:chExt cx="1355362" cy="365970"/>
            </a:xfrm>
          </p:grpSpPr>
          <p:grpSp>
            <p:nvGrpSpPr>
              <p:cNvPr id="148" name="Group 6"/>
              <p:cNvGrpSpPr>
                <a:grpSpLocks/>
              </p:cNvGrpSpPr>
              <p:nvPr/>
            </p:nvGrpSpPr>
            <p:grpSpPr bwMode="auto">
              <a:xfrm>
                <a:off x="1247675" y="4823303"/>
                <a:ext cx="211059" cy="365970"/>
                <a:chOff x="5790463" y="2643797"/>
                <a:chExt cx="211059" cy="365970"/>
              </a:xfrm>
            </p:grpSpPr>
            <p:sp>
              <p:nvSpPr>
                <p:cNvPr id="161" name="Rectangle 160"/>
                <p:cNvSpPr/>
                <p:nvPr/>
              </p:nvSpPr>
              <p:spPr bwMode="auto">
                <a:xfrm>
                  <a:off x="5791223" y="2643399"/>
                  <a:ext cx="222314"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2" name="Oval 161"/>
                <p:cNvSpPr/>
                <p:nvPr/>
              </p:nvSpPr>
              <p:spPr bwMode="auto">
                <a:xfrm>
                  <a:off x="5870621" y="2787907"/>
                  <a:ext cx="74634"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9" name="Group 149"/>
              <p:cNvGrpSpPr>
                <a:grpSpLocks/>
              </p:cNvGrpSpPr>
              <p:nvPr/>
            </p:nvGrpSpPr>
            <p:grpSpPr bwMode="auto">
              <a:xfrm>
                <a:off x="1533751" y="4823303"/>
                <a:ext cx="211059" cy="365970"/>
                <a:chOff x="5790463" y="2643797"/>
                <a:chExt cx="211059" cy="365970"/>
              </a:xfrm>
            </p:grpSpPr>
            <p:sp>
              <p:nvSpPr>
                <p:cNvPr id="159" name="Rectangle 158"/>
                <p:cNvSpPr/>
                <p:nvPr/>
              </p:nvSpPr>
              <p:spPr bwMode="auto">
                <a:xfrm>
                  <a:off x="5790980"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0" name="Oval 159"/>
                <p:cNvSpPr/>
                <p:nvPr/>
              </p:nvSpPr>
              <p:spPr bwMode="auto">
                <a:xfrm>
                  <a:off x="5859262" y="2787907"/>
                  <a:ext cx="74635"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0" name="Group 165"/>
              <p:cNvGrpSpPr>
                <a:grpSpLocks/>
              </p:cNvGrpSpPr>
              <p:nvPr/>
            </p:nvGrpSpPr>
            <p:grpSpPr bwMode="auto">
              <a:xfrm>
                <a:off x="1819827" y="4823303"/>
                <a:ext cx="211059" cy="365970"/>
                <a:chOff x="5790463" y="2643797"/>
                <a:chExt cx="211059" cy="365970"/>
              </a:xfrm>
            </p:grpSpPr>
            <p:sp>
              <p:nvSpPr>
                <p:cNvPr id="157" name="Rectangle 156"/>
                <p:cNvSpPr/>
                <p:nvPr/>
              </p:nvSpPr>
              <p:spPr bwMode="auto">
                <a:xfrm>
                  <a:off x="5790737"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8" name="Oval 157"/>
                <p:cNvSpPr/>
                <p:nvPr/>
              </p:nvSpPr>
              <p:spPr bwMode="auto">
                <a:xfrm>
                  <a:off x="5859019" y="2787907"/>
                  <a:ext cx="74635" cy="77813"/>
                </a:xfrm>
                <a:prstGeom prst="ellipse">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1" name="Group 172"/>
              <p:cNvGrpSpPr>
                <a:grpSpLocks/>
              </p:cNvGrpSpPr>
              <p:nvPr/>
            </p:nvGrpSpPr>
            <p:grpSpPr bwMode="auto">
              <a:xfrm>
                <a:off x="2105903" y="4823303"/>
                <a:ext cx="211059" cy="365970"/>
                <a:chOff x="5790463" y="2643797"/>
                <a:chExt cx="211059" cy="365970"/>
              </a:xfrm>
            </p:grpSpPr>
            <p:sp>
              <p:nvSpPr>
                <p:cNvPr id="155" name="Rectangle 154"/>
                <p:cNvSpPr/>
                <p:nvPr/>
              </p:nvSpPr>
              <p:spPr bwMode="auto">
                <a:xfrm>
                  <a:off x="5790494"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6" name="Oval 155"/>
                <p:cNvSpPr/>
                <p:nvPr/>
              </p:nvSpPr>
              <p:spPr bwMode="auto">
                <a:xfrm>
                  <a:off x="5858776" y="2787907"/>
                  <a:ext cx="74635" cy="77813"/>
                </a:xfrm>
                <a:prstGeom prst="ellipse">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2" name="Group 190"/>
              <p:cNvGrpSpPr>
                <a:grpSpLocks/>
              </p:cNvGrpSpPr>
              <p:nvPr/>
            </p:nvGrpSpPr>
            <p:grpSpPr bwMode="auto">
              <a:xfrm>
                <a:off x="2391978" y="4823303"/>
                <a:ext cx="211059" cy="365970"/>
                <a:chOff x="5790463" y="2643797"/>
                <a:chExt cx="211059" cy="365970"/>
              </a:xfrm>
            </p:grpSpPr>
            <p:sp>
              <p:nvSpPr>
                <p:cNvPr id="153" name="Rectangle 152"/>
                <p:cNvSpPr/>
                <p:nvPr/>
              </p:nvSpPr>
              <p:spPr bwMode="auto">
                <a:xfrm>
                  <a:off x="5790252"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4" name="Oval 153"/>
                <p:cNvSpPr/>
                <p:nvPr/>
              </p:nvSpPr>
              <p:spPr bwMode="auto">
                <a:xfrm>
                  <a:off x="5858534" y="2787907"/>
                  <a:ext cx="74635"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grpSp>
          <p:nvGrpSpPr>
            <p:cNvPr id="97" name="Group 225"/>
            <p:cNvGrpSpPr>
              <a:grpSpLocks/>
            </p:cNvGrpSpPr>
            <p:nvPr/>
          </p:nvGrpSpPr>
          <p:grpSpPr bwMode="auto">
            <a:xfrm>
              <a:off x="1841699" y="5614409"/>
              <a:ext cx="1765631" cy="257107"/>
              <a:chOff x="5388934" y="2903927"/>
              <a:chExt cx="3337100" cy="541672"/>
            </a:xfrm>
          </p:grpSpPr>
          <p:sp>
            <p:nvSpPr>
              <p:cNvPr id="134" name="Rectangle 133"/>
              <p:cNvSpPr/>
              <p:nvPr/>
            </p:nvSpPr>
            <p:spPr bwMode="auto">
              <a:xfrm>
                <a:off x="5390131" y="2902498"/>
                <a:ext cx="789340" cy="505185"/>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5" name="Rectangle 134"/>
              <p:cNvSpPr/>
              <p:nvPr/>
            </p:nvSpPr>
            <p:spPr bwMode="auto">
              <a:xfrm>
                <a:off x="5681256" y="2972755"/>
                <a:ext cx="213093"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6" name="Rectangle 135"/>
              <p:cNvSpPr/>
              <p:nvPr/>
            </p:nvSpPr>
            <p:spPr bwMode="auto">
              <a:xfrm>
                <a:off x="5930364" y="2972755"/>
                <a:ext cx="210091"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7" name="Rectangle 136"/>
              <p:cNvSpPr/>
              <p:nvPr/>
            </p:nvSpPr>
            <p:spPr bwMode="auto">
              <a:xfrm>
                <a:off x="6170468" y="2902498"/>
                <a:ext cx="207089"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8" name="Rectangle 137"/>
              <p:cNvSpPr/>
              <p:nvPr/>
            </p:nvSpPr>
            <p:spPr bwMode="auto">
              <a:xfrm>
                <a:off x="6377556" y="2902498"/>
                <a:ext cx="207090"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9" name="Rectangle 138"/>
              <p:cNvSpPr/>
              <p:nvPr/>
            </p:nvSpPr>
            <p:spPr bwMode="auto">
              <a:xfrm rot="16200000">
                <a:off x="6408587" y="3069553"/>
                <a:ext cx="505185" cy="171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40" name="Rectangle 139"/>
              <p:cNvSpPr/>
              <p:nvPr/>
            </p:nvSpPr>
            <p:spPr bwMode="auto">
              <a:xfrm>
                <a:off x="6740714" y="2902498"/>
                <a:ext cx="501216"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41" name="Rectangle 140"/>
              <p:cNvSpPr/>
              <p:nvPr/>
            </p:nvSpPr>
            <p:spPr bwMode="auto">
              <a:xfrm>
                <a:off x="7241930" y="2902498"/>
                <a:ext cx="1449627"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42" name="Elbow Connector 236"/>
              <p:cNvCxnSpPr>
                <a:cxnSpLocks noChangeShapeType="1"/>
              </p:cNvCxnSpPr>
              <p:nvPr/>
            </p:nvCxnSpPr>
            <p:spPr bwMode="auto">
              <a:xfrm rot="16200000" flipH="1">
                <a:off x="6391342" y="2596151"/>
                <a:ext cx="251461" cy="1447434"/>
              </a:xfrm>
              <a:prstGeom prst="bentConnector3">
                <a:avLst>
                  <a:gd name="adj1" fmla="val 190907"/>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 name="Elbow Connector 237"/>
              <p:cNvCxnSpPr>
                <a:cxnSpLocks noChangeShapeType="1"/>
              </p:cNvCxnSpPr>
              <p:nvPr/>
            </p:nvCxnSpPr>
            <p:spPr bwMode="auto">
              <a:xfrm rot="16200000" flipH="1">
                <a:off x="7234134" y="1990275"/>
                <a:ext cx="251463" cy="2659185"/>
              </a:xfrm>
              <a:prstGeom prst="bentConnector3">
                <a:avLst>
                  <a:gd name="adj1" fmla="val 246306"/>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4" name="Oval 143"/>
              <p:cNvSpPr/>
              <p:nvPr/>
            </p:nvSpPr>
            <p:spPr bwMode="auto">
              <a:xfrm>
                <a:off x="5756289" y="3116617"/>
                <a:ext cx="75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5" name="Oval 144"/>
              <p:cNvSpPr/>
              <p:nvPr/>
            </p:nvSpPr>
            <p:spPr bwMode="auto">
              <a:xfrm>
                <a:off x="5993390" y="3116617"/>
                <a:ext cx="75033"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6" name="Oval 145"/>
              <p:cNvSpPr/>
              <p:nvPr/>
            </p:nvSpPr>
            <p:spPr bwMode="auto">
              <a:xfrm>
                <a:off x="7202914" y="3367536"/>
                <a:ext cx="75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7" name="Oval 146"/>
              <p:cNvSpPr/>
              <p:nvPr/>
            </p:nvSpPr>
            <p:spPr bwMode="auto">
              <a:xfrm>
                <a:off x="8652540"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98" name="Group 205"/>
            <p:cNvGrpSpPr>
              <a:grpSpLocks/>
            </p:cNvGrpSpPr>
            <p:nvPr/>
          </p:nvGrpSpPr>
          <p:grpSpPr bwMode="auto">
            <a:xfrm>
              <a:off x="449334" y="5614409"/>
              <a:ext cx="1411371" cy="257107"/>
              <a:chOff x="5388934" y="2903927"/>
              <a:chExt cx="2667537" cy="541672"/>
            </a:xfrm>
          </p:grpSpPr>
          <p:sp>
            <p:nvSpPr>
              <p:cNvPr id="120" name="Rectangle 119"/>
              <p:cNvSpPr/>
              <p:nvPr/>
            </p:nvSpPr>
            <p:spPr bwMode="auto">
              <a:xfrm>
                <a:off x="5389607" y="2902498"/>
                <a:ext cx="789342" cy="505185"/>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1" name="Rectangle 120"/>
              <p:cNvSpPr/>
              <p:nvPr/>
            </p:nvSpPr>
            <p:spPr bwMode="auto">
              <a:xfrm>
                <a:off x="5683734" y="2972755"/>
                <a:ext cx="210091"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2" name="Rectangle 121"/>
              <p:cNvSpPr/>
              <p:nvPr/>
            </p:nvSpPr>
            <p:spPr bwMode="auto">
              <a:xfrm>
                <a:off x="5929841" y="2972755"/>
                <a:ext cx="213093"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3" name="Rectangle 122"/>
              <p:cNvSpPr/>
              <p:nvPr/>
            </p:nvSpPr>
            <p:spPr bwMode="auto">
              <a:xfrm>
                <a:off x="6169945" y="2902498"/>
                <a:ext cx="210091"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4" name="Rectangle 123"/>
              <p:cNvSpPr/>
              <p:nvPr/>
            </p:nvSpPr>
            <p:spPr bwMode="auto">
              <a:xfrm>
                <a:off x="6380036" y="2902498"/>
                <a:ext cx="207091"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5" name="Rectangle 124"/>
              <p:cNvSpPr/>
              <p:nvPr/>
            </p:nvSpPr>
            <p:spPr bwMode="auto">
              <a:xfrm rot="16200000">
                <a:off x="6409567" y="3068052"/>
                <a:ext cx="505185" cy="174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6" name="Rectangle 125"/>
              <p:cNvSpPr/>
              <p:nvPr/>
            </p:nvSpPr>
            <p:spPr bwMode="auto">
              <a:xfrm>
                <a:off x="6740191" y="2902498"/>
                <a:ext cx="501218"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7" name="Rectangle 126"/>
              <p:cNvSpPr/>
              <p:nvPr/>
            </p:nvSpPr>
            <p:spPr bwMode="auto">
              <a:xfrm>
                <a:off x="7241409" y="2902498"/>
                <a:ext cx="783338"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28" name="Elbow Connector 218"/>
              <p:cNvCxnSpPr>
                <a:cxnSpLocks noChangeShapeType="1"/>
              </p:cNvCxnSpPr>
              <p:nvPr/>
            </p:nvCxnSpPr>
            <p:spPr bwMode="auto">
              <a:xfrm rot="16200000" flipH="1">
                <a:off x="6391342" y="2596151"/>
                <a:ext cx="251461" cy="1447434"/>
              </a:xfrm>
              <a:prstGeom prst="bentConnector3">
                <a:avLst>
                  <a:gd name="adj1" fmla="val 190907"/>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9" name="Elbow Connector 219"/>
              <p:cNvCxnSpPr>
                <a:cxnSpLocks noChangeShapeType="1"/>
              </p:cNvCxnSpPr>
              <p:nvPr/>
            </p:nvCxnSpPr>
            <p:spPr bwMode="auto">
              <a:xfrm rot="16200000" flipH="1">
                <a:off x="6899354" y="2325057"/>
                <a:ext cx="251461" cy="1989622"/>
              </a:xfrm>
              <a:prstGeom prst="bentConnector3">
                <a:avLst>
                  <a:gd name="adj1" fmla="val 241412"/>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30" name="Oval 129"/>
              <p:cNvSpPr/>
              <p:nvPr/>
            </p:nvSpPr>
            <p:spPr bwMode="auto">
              <a:xfrm>
                <a:off x="5758768" y="311661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Oval 130"/>
              <p:cNvSpPr/>
              <p:nvPr/>
            </p:nvSpPr>
            <p:spPr bwMode="auto">
              <a:xfrm>
                <a:off x="5995869" y="311661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Oval 131"/>
              <p:cNvSpPr/>
              <p:nvPr/>
            </p:nvSpPr>
            <p:spPr bwMode="auto">
              <a:xfrm>
                <a:off x="7205394"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Oval 132"/>
              <p:cNvSpPr/>
              <p:nvPr/>
            </p:nvSpPr>
            <p:spPr bwMode="auto">
              <a:xfrm>
                <a:off x="7985731"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99" name="Oval 98"/>
            <p:cNvSpPr/>
            <p:nvPr/>
          </p:nvSpPr>
          <p:spPr bwMode="auto">
            <a:xfrm>
              <a:off x="424283" y="5581971"/>
              <a:ext cx="38111" cy="36524"/>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Oval 99"/>
            <p:cNvSpPr/>
            <p:nvPr/>
          </p:nvSpPr>
          <p:spPr bwMode="auto">
            <a:xfrm>
              <a:off x="1829629" y="5583558"/>
              <a:ext cx="39699" cy="36525"/>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01" name="Elbow Connector 246"/>
            <p:cNvCxnSpPr>
              <a:cxnSpLocks noChangeShapeType="1"/>
            </p:cNvCxnSpPr>
            <p:nvPr/>
          </p:nvCxnSpPr>
          <p:spPr bwMode="auto">
            <a:xfrm rot="5400000">
              <a:off x="629253" y="4858371"/>
              <a:ext cx="537614" cy="910289"/>
            </a:xfrm>
            <a:prstGeom prst="bentConnector3">
              <a:avLst>
                <a:gd name="adj1" fmla="val 70009"/>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2" name="Elbow Connector 251"/>
            <p:cNvCxnSpPr>
              <a:cxnSpLocks noChangeShapeType="1"/>
            </p:cNvCxnSpPr>
            <p:nvPr/>
          </p:nvCxnSpPr>
          <p:spPr bwMode="auto">
            <a:xfrm rot="16200000" flipH="1">
              <a:off x="1475041" y="5208946"/>
              <a:ext cx="538580" cy="210103"/>
            </a:xfrm>
            <a:prstGeom prst="bentConnector3">
              <a:avLst>
                <a:gd name="adj1" fmla="val 50000"/>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103" name="Group 254"/>
            <p:cNvGrpSpPr>
              <a:grpSpLocks/>
            </p:cNvGrpSpPr>
            <p:nvPr/>
          </p:nvGrpSpPr>
          <p:grpSpPr bwMode="auto">
            <a:xfrm>
              <a:off x="457364" y="6171975"/>
              <a:ext cx="2362953" cy="257107"/>
              <a:chOff x="5388934" y="2903927"/>
              <a:chExt cx="4466058" cy="541672"/>
            </a:xfrm>
          </p:grpSpPr>
          <p:sp>
            <p:nvSpPr>
              <p:cNvPr id="106" name="Rectangle 105"/>
              <p:cNvSpPr/>
              <p:nvPr/>
            </p:nvSpPr>
            <p:spPr bwMode="auto">
              <a:xfrm>
                <a:off x="5389437" y="2905474"/>
                <a:ext cx="789340" cy="501841"/>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Rectangle 106"/>
              <p:cNvSpPr/>
              <p:nvPr/>
            </p:nvSpPr>
            <p:spPr bwMode="auto">
              <a:xfrm>
                <a:off x="5683564" y="2972386"/>
                <a:ext cx="210091" cy="3646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Rectangle 107"/>
              <p:cNvSpPr/>
              <p:nvPr/>
            </p:nvSpPr>
            <p:spPr bwMode="auto">
              <a:xfrm>
                <a:off x="5929671" y="2972386"/>
                <a:ext cx="213091" cy="3646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Rectangle 108"/>
              <p:cNvSpPr/>
              <p:nvPr/>
            </p:nvSpPr>
            <p:spPr bwMode="auto">
              <a:xfrm>
                <a:off x="6169774" y="2905474"/>
                <a:ext cx="210091" cy="501841"/>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Rectangle 109"/>
              <p:cNvSpPr/>
              <p:nvPr/>
            </p:nvSpPr>
            <p:spPr bwMode="auto">
              <a:xfrm>
                <a:off x="6379865" y="2905474"/>
                <a:ext cx="207089" cy="501841"/>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Rectangle 110"/>
              <p:cNvSpPr/>
              <p:nvPr/>
            </p:nvSpPr>
            <p:spPr bwMode="auto">
              <a:xfrm rot="16200000">
                <a:off x="6411066" y="3069357"/>
                <a:ext cx="501841" cy="174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2" name="Rectangle 111"/>
              <p:cNvSpPr/>
              <p:nvPr/>
            </p:nvSpPr>
            <p:spPr bwMode="auto">
              <a:xfrm>
                <a:off x="6740021" y="2905474"/>
                <a:ext cx="2289989" cy="501841"/>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3" name="Rectangle 112"/>
              <p:cNvSpPr/>
              <p:nvPr/>
            </p:nvSpPr>
            <p:spPr bwMode="auto">
              <a:xfrm>
                <a:off x="9039015" y="2905474"/>
                <a:ext cx="783338" cy="501841"/>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14" name="Elbow Connector 264"/>
              <p:cNvCxnSpPr>
                <a:cxnSpLocks noChangeShapeType="1"/>
              </p:cNvCxnSpPr>
              <p:nvPr/>
            </p:nvCxnSpPr>
            <p:spPr bwMode="auto">
              <a:xfrm rot="16200000" flipH="1">
                <a:off x="7282984" y="1704508"/>
                <a:ext cx="251463" cy="3230720"/>
              </a:xfrm>
              <a:prstGeom prst="bentConnector3">
                <a:avLst>
                  <a:gd name="adj1" fmla="val 291523"/>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5" name="Elbow Connector 265"/>
              <p:cNvCxnSpPr>
                <a:cxnSpLocks noChangeShapeType="1"/>
              </p:cNvCxnSpPr>
              <p:nvPr/>
            </p:nvCxnSpPr>
            <p:spPr bwMode="auto">
              <a:xfrm rot="16200000" flipH="1">
                <a:off x="7798613" y="1425796"/>
                <a:ext cx="251463" cy="3788143"/>
              </a:xfrm>
              <a:prstGeom prst="bentConnector3">
                <a:avLst>
                  <a:gd name="adj1" fmla="val 211796"/>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6" name="Oval 115"/>
              <p:cNvSpPr/>
              <p:nvPr/>
            </p:nvSpPr>
            <p:spPr bwMode="auto">
              <a:xfrm>
                <a:off x="5758596" y="311624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Oval 116"/>
              <p:cNvSpPr/>
              <p:nvPr/>
            </p:nvSpPr>
            <p:spPr bwMode="auto">
              <a:xfrm>
                <a:off x="5992697" y="3116246"/>
                <a:ext cx="75033"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Oval 117"/>
              <p:cNvSpPr/>
              <p:nvPr/>
            </p:nvSpPr>
            <p:spPr bwMode="auto">
              <a:xfrm>
                <a:off x="8987992" y="336716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Oval 118"/>
              <p:cNvSpPr/>
              <p:nvPr/>
            </p:nvSpPr>
            <p:spPr bwMode="auto">
              <a:xfrm>
                <a:off x="9783337" y="336716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04" name="Oval 103"/>
            <p:cNvSpPr/>
            <p:nvPr/>
          </p:nvSpPr>
          <p:spPr bwMode="auto">
            <a:xfrm>
              <a:off x="432223" y="6123480"/>
              <a:ext cx="38111" cy="36525"/>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05" name="Elbow Connector 271"/>
            <p:cNvCxnSpPr>
              <a:cxnSpLocks noChangeShapeType="1"/>
            </p:cNvCxnSpPr>
            <p:nvPr/>
          </p:nvCxnSpPr>
          <p:spPr bwMode="auto">
            <a:xfrm rot="5400000">
              <a:off x="916275" y="4560026"/>
              <a:ext cx="1096551" cy="2065914"/>
            </a:xfrm>
            <a:prstGeom prst="bentConnector4">
              <a:avLst>
                <a:gd name="adj1" fmla="val 29171"/>
                <a:gd name="adj2" fmla="val 103454"/>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4" name="Rectangle 3"/>
          <p:cNvSpPr/>
          <p:nvPr/>
        </p:nvSpPr>
        <p:spPr>
          <a:xfrm>
            <a:off x="0" y="0"/>
            <a:ext cx="12192000" cy="6858000"/>
          </a:xfrm>
          <a:prstGeom prst="rect">
            <a:avLst/>
          </a:prstGeom>
          <a:solidFill>
            <a:schemeClr val="lt1">
              <a:alpha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3" name="Rectangle 2"/>
          <p:cNvSpPr/>
          <p:nvPr/>
        </p:nvSpPr>
        <p:spPr>
          <a:xfrm>
            <a:off x="868761" y="430945"/>
            <a:ext cx="10476139" cy="2578403"/>
          </a:xfrm>
          <a:prstGeom prst="rect">
            <a:avLst/>
          </a:prstGeom>
          <a:noFill/>
          <a:ln>
            <a:noFill/>
          </a:ln>
        </p:spPr>
        <p:style>
          <a:lnRef idx="2">
            <a:schemeClr val="dk1"/>
          </a:lnRef>
          <a:fillRef idx="1">
            <a:schemeClr val="lt1"/>
          </a:fillRef>
          <a:effectRef idx="0">
            <a:schemeClr val="dk1"/>
          </a:effectRef>
          <a:fontRef idx="minor">
            <a:schemeClr val="dk1"/>
          </a:fontRef>
        </p:style>
        <p:txBody>
          <a:bodyPr lIns="274320" tIns="182880" rIns="274320" bIns="18288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sng" strike="noStrike" kern="1200" cap="none" spc="0" normalizeH="0" baseline="0" noProof="0" dirty="0">
                <a:ln>
                  <a:noFill/>
                </a:ln>
                <a:solidFill>
                  <a:srgbClr val="000000"/>
                </a:solidFill>
                <a:effectLst/>
                <a:uLnTx/>
                <a:uFillTx/>
                <a:latin typeface="Century Gothic" panose="020F0302020204030204"/>
                <a:ea typeface="+mn-ea"/>
                <a:cs typeface="+mn-cs"/>
              </a:rPr>
              <a:t>Physical Data Independence: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Database management systems </a:t>
            </a:r>
            <a:r>
              <a:rPr kumimoji="0" lang="en-US" sz="3200" b="1" i="0" u="none" strike="noStrike" kern="1200" cap="none" spc="0" normalizeH="0" baseline="0" noProof="0" dirty="0">
                <a:ln>
                  <a:noFill/>
                </a:ln>
                <a:solidFill>
                  <a:srgbClr val="000000"/>
                </a:solidFill>
                <a:effectLst/>
                <a:uLnTx/>
                <a:uFillTx/>
                <a:latin typeface="Century Gothic" panose="020F0302020204030204"/>
                <a:ea typeface="+mn-ea"/>
                <a:cs typeface="+mn-cs"/>
              </a:rPr>
              <a:t>hide how data is stored</a:t>
            </a: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 from end user applications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sym typeface="Wingdings"/>
              </a:rPr>
              <a:t> System can </a:t>
            </a:r>
            <a:r>
              <a:rPr kumimoji="0" lang="en-US" sz="3200" b="1" i="0" u="none" strike="noStrike" kern="1200" cap="none" spc="0" normalizeH="0" baseline="0" noProof="0" dirty="0">
                <a:ln>
                  <a:noFill/>
                </a:ln>
                <a:solidFill>
                  <a:srgbClr val="000000"/>
                </a:solidFill>
                <a:effectLst/>
                <a:uLnTx/>
                <a:uFillTx/>
                <a:latin typeface="Century Gothic" panose="020F0302020204030204"/>
                <a:ea typeface="+mn-ea"/>
                <a:cs typeface="+mn-cs"/>
                <a:sym typeface="Wingdings"/>
              </a:rPr>
              <a:t>optimize storage</a:t>
            </a: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sym typeface="Wingdings"/>
              </a:rPr>
              <a:t> and </a:t>
            </a:r>
            <a:r>
              <a:rPr kumimoji="0" lang="en-US" sz="3200" b="1" i="0" u="none" strike="noStrike" kern="1200" cap="none" spc="0" normalizeH="0" baseline="0" noProof="0" dirty="0">
                <a:ln>
                  <a:noFill/>
                </a:ln>
                <a:solidFill>
                  <a:srgbClr val="000000"/>
                </a:solidFill>
                <a:effectLst/>
                <a:uLnTx/>
                <a:uFillTx/>
                <a:latin typeface="Century Gothic" panose="020F0302020204030204"/>
                <a:ea typeface="+mn-ea"/>
                <a:cs typeface="+mn-cs"/>
                <a:sym typeface="Wingdings"/>
              </a:rPr>
              <a:t>computation</a:t>
            </a: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sym typeface="Wingdings"/>
              </a:rPr>
              <a:t> without changing applications.</a:t>
            </a:r>
            <a:endPar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sng"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15" name="Group 14"/>
          <p:cNvGrpSpPr/>
          <p:nvPr/>
        </p:nvGrpSpPr>
        <p:grpSpPr>
          <a:xfrm>
            <a:off x="3850499" y="3812079"/>
            <a:ext cx="7644441" cy="1949140"/>
            <a:chOff x="3850499" y="4496744"/>
            <a:chExt cx="7644441" cy="1949140"/>
          </a:xfrm>
        </p:grpSpPr>
        <p:sp>
          <p:nvSpPr>
            <p:cNvPr id="5" name="TextBox 4"/>
            <p:cNvSpPr txBox="1"/>
            <p:nvPr/>
          </p:nvSpPr>
          <p:spPr>
            <a:xfrm>
              <a:off x="3850499" y="4496744"/>
              <a:ext cx="6718506" cy="707886"/>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472C4"/>
                  </a:solidFill>
                  <a:effectLst/>
                  <a:uLnTx/>
                  <a:uFillTx/>
                  <a:latin typeface="Century Gothic" panose="020F0302020204030204"/>
                  <a:ea typeface="+mn-ea"/>
                  <a:cs typeface="+mn-cs"/>
                </a:rPr>
                <a:t>Big Idea in Data Structures</a:t>
              </a:r>
            </a:p>
          </p:txBody>
        </p:sp>
        <p:sp>
          <p:nvSpPr>
            <p:cNvPr id="163" name="TextBox 162"/>
            <p:cNvSpPr txBox="1"/>
            <p:nvPr/>
          </p:nvSpPr>
          <p:spPr>
            <a:xfrm>
              <a:off x="6650344" y="5122445"/>
              <a:ext cx="4844596" cy="1323439"/>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472C4"/>
                  </a:solidFill>
                  <a:effectLst/>
                  <a:uLnTx/>
                  <a:uFillTx/>
                  <a:latin typeface="Century Gothic" panose="020F0302020204030204"/>
                  <a:ea typeface="+mn-ea"/>
                  <a:cs typeface="+mn-cs"/>
                </a:rPr>
                <a:t>Data Systems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472C4"/>
                  </a:solidFill>
                  <a:effectLst/>
                  <a:uLnTx/>
                  <a:uFillTx/>
                  <a:latin typeface="Century Gothic" panose="020F0302020204030204"/>
                  <a:ea typeface="+mn-ea"/>
                  <a:cs typeface="+mn-cs"/>
                </a:rPr>
                <a:t>Computer Science</a:t>
              </a:r>
            </a:p>
          </p:txBody>
        </p:sp>
      </p:grpSp>
      <p:sp>
        <p:nvSpPr>
          <p:cNvPr id="17" name="TextBox 16"/>
          <p:cNvSpPr txBox="1"/>
          <p:nvPr/>
        </p:nvSpPr>
        <p:spPr>
          <a:xfrm>
            <a:off x="4032976" y="6040501"/>
            <a:ext cx="4047903"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It wasn’t always like this </a:t>
            </a:r>
            <a:r>
              <a:rPr kumimoji="0" lang="mr-IN" sz="2400" b="0" i="0" u="none" strike="noStrike" kern="1200" cap="none" spc="0" normalizeH="0" baseline="0" noProof="0" dirty="0">
                <a:ln>
                  <a:noFill/>
                </a:ln>
                <a:solidFill>
                  <a:srgbClr val="000000"/>
                </a:solidFill>
                <a:effectLst/>
                <a:uLnTx/>
                <a:uFillTx/>
                <a:latin typeface="Century Gothic" panose="020F0302020204030204"/>
                <a:ea typeface="+mn-ea"/>
                <a:cs typeface="Mangal" panose="02040503050203030202" pitchFamily="18" charset="0"/>
              </a:rPr>
              <a:t>…</a:t>
            </a:r>
            <a:endPar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27444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3672" y="3544866"/>
            <a:ext cx="9575057" cy="1200329"/>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FFFFFF"/>
                </a:solidFill>
                <a:effectLst/>
                <a:uLnTx/>
                <a:uFillTx/>
                <a:latin typeface="Century Gothic" panose="020F0302020204030204"/>
                <a:ea typeface="+mn-ea"/>
                <a:cs typeface="+mn-cs"/>
              </a:rPr>
              <a:t>In a time long ago </a:t>
            </a:r>
            <a:r>
              <a:rPr kumimoji="0" lang="mr-IN" sz="7200" b="0" i="0" u="none" strike="noStrike" kern="1200" cap="none" spc="0" normalizeH="0" baseline="0" noProof="0" dirty="0">
                <a:ln>
                  <a:noFill/>
                </a:ln>
                <a:solidFill>
                  <a:srgbClr val="FFFFFF"/>
                </a:solidFill>
                <a:effectLst/>
                <a:uLnTx/>
                <a:uFillTx/>
                <a:latin typeface="Century Gothic" panose="020F0302020204030204"/>
                <a:ea typeface="+mn-ea"/>
                <a:cs typeface="Mangal" panose="02040503050203030202" pitchFamily="18" charset="0"/>
              </a:rPr>
              <a:t>…</a:t>
            </a:r>
            <a:endParaRPr kumimoji="0" lang="en-US" sz="7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39641004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27443" y="1945337"/>
            <a:ext cx="8430016" cy="3046988"/>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Before 1970’s databases </a:t>
            </a:r>
            <a:b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b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were not routinely organized as tables.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Instead they exposed specialized </a:t>
            </a:r>
            <a:b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b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data structures designed for </a:t>
            </a:r>
            <a:b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b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specific applications.</a:t>
            </a:r>
          </a:p>
        </p:txBody>
      </p:sp>
    </p:spTree>
    <p:extLst>
      <p:ext uri="{BB962C8B-B14F-4D97-AF65-F5344CB8AC3E}">
        <p14:creationId xmlns:p14="http://schemas.microsoft.com/office/powerpoint/2010/main" val="342141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145310"/>
            <a:ext cx="10801350" cy="1325563"/>
          </a:xfrm>
        </p:spPr>
        <p:txBody>
          <a:bodyPr/>
          <a:lstStyle/>
          <a:p>
            <a:r>
              <a:rPr lang="en-US" dirty="0"/>
              <a:t>Ted </a:t>
            </a:r>
            <a:r>
              <a:rPr lang="en-US" dirty="0" err="1"/>
              <a:t>Codd</a:t>
            </a:r>
            <a:r>
              <a:rPr lang="en-US" dirty="0"/>
              <a:t> and the </a:t>
            </a:r>
            <a:r>
              <a:rPr lang="en-US" b="1" i="1" dirty="0"/>
              <a:t>Relational</a:t>
            </a:r>
            <a:r>
              <a:rPr lang="en-US" dirty="0"/>
              <a:t> Model</a:t>
            </a:r>
          </a:p>
        </p:txBody>
      </p:sp>
      <p:sp>
        <p:nvSpPr>
          <p:cNvPr id="3" name="Content Placeholder 2"/>
          <p:cNvSpPr>
            <a:spLocks noGrp="1"/>
          </p:cNvSpPr>
          <p:nvPr>
            <p:ph idx="1"/>
          </p:nvPr>
        </p:nvSpPr>
        <p:spPr>
          <a:xfrm>
            <a:off x="3813295" y="1775901"/>
            <a:ext cx="8079288" cy="4727606"/>
          </a:xfrm>
        </p:spPr>
        <p:txBody>
          <a:bodyPr>
            <a:normAutofit/>
          </a:bodyPr>
          <a:lstStyle/>
          <a:p>
            <a:r>
              <a:rPr lang="en-US" sz="2400" b="1" dirty="0"/>
              <a:t>[1969] Relational model: </a:t>
            </a:r>
            <a:r>
              <a:rPr lang="en-US" sz="2400" dirty="0"/>
              <a:t>a mathematical abstraction</a:t>
            </a:r>
            <a:r>
              <a:rPr lang="en-US" sz="2400" b="1" dirty="0"/>
              <a:t> </a:t>
            </a:r>
            <a:r>
              <a:rPr lang="en-US" sz="2400" dirty="0"/>
              <a:t>of a database as sets </a:t>
            </a:r>
          </a:p>
          <a:p>
            <a:pPr lvl="1"/>
            <a:r>
              <a:rPr lang="en-US" sz="2000" dirty="0"/>
              <a:t>Independence of data from the physical properties of stage storage and representation</a:t>
            </a:r>
          </a:p>
          <a:p>
            <a:pPr lvl="1"/>
            <a:endParaRPr lang="en-US" sz="2400" b="1" dirty="0"/>
          </a:p>
          <a:p>
            <a:r>
              <a:rPr lang="en-US" sz="2400" b="1" dirty="0"/>
              <a:t>[1972] Relational Algebra &amp; Calculus:</a:t>
            </a:r>
            <a:r>
              <a:rPr lang="en-US" sz="2400" dirty="0"/>
              <a:t> a collection of operations and a way defining logical outcomes for data transformations </a:t>
            </a:r>
          </a:p>
          <a:p>
            <a:pPr lvl="1"/>
            <a:r>
              <a:rPr lang="en-US" sz="2000" b="1" dirty="0"/>
              <a:t>Algebra:</a:t>
            </a:r>
            <a:r>
              <a:rPr lang="en-US" sz="2000" dirty="0"/>
              <a:t> beginning of technologies like Pandas</a:t>
            </a:r>
          </a:p>
          <a:p>
            <a:pPr lvl="1"/>
            <a:r>
              <a:rPr lang="en-US" sz="2000" b="1" dirty="0"/>
              <a:t>Calculus:</a:t>
            </a:r>
            <a:r>
              <a:rPr lang="en-US" sz="2000" dirty="0"/>
              <a:t> the foundation of modern SQL</a:t>
            </a:r>
            <a:endParaRPr lang="en-US" sz="2000" b="1" dirty="0"/>
          </a:p>
        </p:txBody>
      </p:sp>
      <p:pic>
        <p:nvPicPr>
          <p:cNvPr id="4" name="Picture 3"/>
          <p:cNvPicPr>
            <a:picLocks noChangeAspect="1"/>
          </p:cNvPicPr>
          <p:nvPr/>
        </p:nvPicPr>
        <p:blipFill>
          <a:blip r:embed="rId3"/>
          <a:stretch>
            <a:fillRect/>
          </a:stretch>
        </p:blipFill>
        <p:spPr>
          <a:xfrm>
            <a:off x="461892" y="1406605"/>
            <a:ext cx="3173529" cy="4512127"/>
          </a:xfrm>
          <a:prstGeom prst="rect">
            <a:avLst/>
          </a:prstGeom>
        </p:spPr>
      </p:pic>
      <p:sp>
        <p:nvSpPr>
          <p:cNvPr id="5" name="TextBox 4"/>
          <p:cNvSpPr txBox="1"/>
          <p:nvPr/>
        </p:nvSpPr>
        <p:spPr>
          <a:xfrm>
            <a:off x="461892" y="5918732"/>
            <a:ext cx="4365836" cy="523220"/>
          </a:xfrm>
          <a:prstGeom prst="rect">
            <a:avLst/>
          </a:prstGeom>
          <a:noFill/>
        </p:spPr>
        <p:txBody>
          <a:bodyPr wrap="square" rtlCol="0">
            <a:spAutoFit/>
          </a:bodyPr>
          <a:lstStyle>
            <a:defPPr>
              <a:defRPr lang="en-US"/>
            </a:defPPr>
            <a:lvl1pPr algn="l" rtl="0" fontAlgn="base">
              <a:spcBef>
                <a:spcPct val="0"/>
              </a:spcBef>
              <a:spcAft>
                <a:spcPct val="0"/>
              </a:spcAft>
              <a:defRPr sz="1200" kern="1200">
                <a:solidFill>
                  <a:srgbClr val="000000"/>
                </a:solidFill>
                <a:latin typeface="Arial" charset="0"/>
                <a:ea typeface="Osaka" charset="0"/>
                <a:cs typeface="Osaka" charset="0"/>
              </a:defRPr>
            </a:lvl1pPr>
            <a:lvl2pPr marL="457200" algn="l" rtl="0" fontAlgn="base">
              <a:spcBef>
                <a:spcPct val="0"/>
              </a:spcBef>
              <a:spcAft>
                <a:spcPct val="0"/>
              </a:spcAft>
              <a:defRPr sz="1200" kern="1200">
                <a:solidFill>
                  <a:srgbClr val="000000"/>
                </a:solidFill>
                <a:latin typeface="Arial" charset="0"/>
                <a:ea typeface="Osaka" charset="0"/>
                <a:cs typeface="Osaka" charset="0"/>
              </a:defRPr>
            </a:lvl2pPr>
            <a:lvl3pPr marL="914400" algn="l" rtl="0" fontAlgn="base">
              <a:spcBef>
                <a:spcPct val="0"/>
              </a:spcBef>
              <a:spcAft>
                <a:spcPct val="0"/>
              </a:spcAft>
              <a:defRPr sz="1200" kern="1200">
                <a:solidFill>
                  <a:srgbClr val="000000"/>
                </a:solidFill>
                <a:latin typeface="Arial" charset="0"/>
                <a:ea typeface="Osaka" charset="0"/>
                <a:cs typeface="Osaka" charset="0"/>
              </a:defRPr>
            </a:lvl3pPr>
            <a:lvl4pPr marL="1371600" algn="l" rtl="0" fontAlgn="base">
              <a:spcBef>
                <a:spcPct val="0"/>
              </a:spcBef>
              <a:spcAft>
                <a:spcPct val="0"/>
              </a:spcAft>
              <a:defRPr sz="1200" kern="1200">
                <a:solidFill>
                  <a:srgbClr val="000000"/>
                </a:solidFill>
                <a:latin typeface="Arial" charset="0"/>
                <a:ea typeface="Osaka" charset="0"/>
                <a:cs typeface="Osaka" charset="0"/>
              </a:defRPr>
            </a:lvl4pPr>
            <a:lvl5pPr marL="1828800" algn="l" rtl="0" fontAlgn="base">
              <a:spcBef>
                <a:spcPct val="0"/>
              </a:spcBef>
              <a:spcAft>
                <a:spcPct val="0"/>
              </a:spcAft>
              <a:defRPr sz="1200" kern="1200">
                <a:solidFill>
                  <a:srgbClr val="000000"/>
                </a:solidFill>
                <a:latin typeface="Arial" charset="0"/>
                <a:ea typeface="Osaka" charset="0"/>
                <a:cs typeface="Osaka" charset="0"/>
              </a:defRPr>
            </a:lvl5pPr>
            <a:lvl6pPr marL="2286000" algn="l" defTabSz="457200" rtl="0" eaLnBrk="1" latinLnBrk="0" hangingPunct="1">
              <a:defRPr sz="1200" kern="1200">
                <a:solidFill>
                  <a:srgbClr val="000000"/>
                </a:solidFill>
                <a:latin typeface="Arial" charset="0"/>
                <a:ea typeface="Osaka" charset="0"/>
                <a:cs typeface="Osaka" charset="0"/>
              </a:defRPr>
            </a:lvl6pPr>
            <a:lvl7pPr marL="2743200" algn="l" defTabSz="457200" rtl="0" eaLnBrk="1" latinLnBrk="0" hangingPunct="1">
              <a:defRPr sz="1200" kern="1200">
                <a:solidFill>
                  <a:srgbClr val="000000"/>
                </a:solidFill>
                <a:latin typeface="Arial" charset="0"/>
                <a:ea typeface="Osaka" charset="0"/>
                <a:cs typeface="Osaka" charset="0"/>
              </a:defRPr>
            </a:lvl7pPr>
            <a:lvl8pPr marL="3200400" algn="l" defTabSz="457200" rtl="0" eaLnBrk="1" latinLnBrk="0" hangingPunct="1">
              <a:defRPr sz="1200" kern="1200">
                <a:solidFill>
                  <a:srgbClr val="000000"/>
                </a:solidFill>
                <a:latin typeface="Arial" charset="0"/>
                <a:ea typeface="Osaka" charset="0"/>
                <a:cs typeface="Osaka" charset="0"/>
              </a:defRPr>
            </a:lvl8pPr>
            <a:lvl9pPr marL="3657600" algn="l" defTabSz="457200" rtl="0" eaLnBrk="1" latinLnBrk="0" hangingPunct="1">
              <a:defRPr sz="1200" kern="1200">
                <a:solidFill>
                  <a:srgbClr val="000000"/>
                </a:solidFill>
                <a:latin typeface="Arial" charset="0"/>
                <a:ea typeface="Osaka" charset="0"/>
                <a:cs typeface="Osaka"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panose="020F0302020204030204"/>
              </a:rPr>
              <a:t>Edgar F. “Ted” </a:t>
            </a:r>
            <a:r>
              <a:rPr kumimoji="0" lang="en-US" sz="1400" b="0" i="0" u="none" strike="noStrike" kern="1200" cap="none" spc="0" normalizeH="0" baseline="0" noProof="0" dirty="0" err="1">
                <a:ln>
                  <a:noFill/>
                </a:ln>
                <a:solidFill>
                  <a:srgbClr val="FFFFFF"/>
                </a:solidFill>
                <a:effectLst/>
                <a:uLnTx/>
                <a:uFillTx/>
                <a:latin typeface="Century Gothic" panose="020F0302020204030204"/>
              </a:rPr>
              <a:t>Codd</a:t>
            </a:r>
            <a:r>
              <a:rPr kumimoji="0" lang="en-US" sz="1400" b="0" i="0" u="none" strike="noStrike" kern="1200" cap="none" spc="0" normalizeH="0" baseline="0" noProof="0" dirty="0">
                <a:ln>
                  <a:noFill/>
                </a:ln>
                <a:solidFill>
                  <a:srgbClr val="FFFFFF"/>
                </a:solidFill>
                <a:effectLst/>
                <a:uLnTx/>
                <a:uFillTx/>
                <a:latin typeface="Century Gothic" panose="020F0302020204030204"/>
              </a:rPr>
              <a:t> (1923 - 2003)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panose="020F0302020204030204"/>
              </a:rPr>
              <a:t>Turing Award 1981</a:t>
            </a:r>
          </a:p>
        </p:txBody>
      </p:sp>
    </p:spTree>
    <p:extLst>
      <p:ext uri="{BB962C8B-B14F-4D97-AF65-F5344CB8AC3E}">
        <p14:creationId xmlns:p14="http://schemas.microsoft.com/office/powerpoint/2010/main" val="323363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126" y="53786"/>
            <a:ext cx="11365747" cy="1325563"/>
          </a:xfrm>
        </p:spPr>
        <p:txBody>
          <a:bodyPr>
            <a:normAutofit/>
          </a:bodyPr>
          <a:lstStyle/>
          <a:p>
            <a:r>
              <a:rPr lang="en-US" sz="4000" b="1" dirty="0"/>
              <a:t>Relational</a:t>
            </a:r>
            <a:r>
              <a:rPr lang="en-US" sz="4000" dirty="0"/>
              <a:t> Database Management Systems</a:t>
            </a:r>
          </a:p>
        </p:txBody>
      </p:sp>
      <p:sp>
        <p:nvSpPr>
          <p:cNvPr id="3" name="Content Placeholder 2"/>
          <p:cNvSpPr>
            <a:spLocks noGrp="1"/>
          </p:cNvSpPr>
          <p:nvPr>
            <p:ph idx="1"/>
          </p:nvPr>
        </p:nvSpPr>
        <p:spPr>
          <a:xfrm>
            <a:off x="838200" y="1296222"/>
            <a:ext cx="10515600" cy="5759388"/>
          </a:xfrm>
        </p:spPr>
        <p:txBody>
          <a:bodyPr>
            <a:normAutofit/>
          </a:bodyPr>
          <a:lstStyle/>
          <a:p>
            <a:r>
              <a:rPr lang="en-US" dirty="0"/>
              <a:t>Traditionally DBMS referred to relational databases</a:t>
            </a:r>
          </a:p>
          <a:p>
            <a:endParaRPr lang="en-US" dirty="0"/>
          </a:p>
          <a:p>
            <a:endParaRPr lang="en-US" b="1" dirty="0"/>
          </a:p>
          <a:p>
            <a:r>
              <a:rPr lang="en-US" i="1" dirty="0"/>
              <a:t>Logically</a:t>
            </a:r>
            <a:r>
              <a:rPr lang="en-US" dirty="0"/>
              <a:t> organize data in </a:t>
            </a:r>
            <a:r>
              <a:rPr lang="en-US" b="1" dirty="0"/>
              <a:t>relations </a:t>
            </a:r>
            <a:r>
              <a:rPr lang="en-US" dirty="0"/>
              <a:t>(tables)</a:t>
            </a:r>
            <a:endParaRPr lang="en-US" b="1" dirty="0"/>
          </a:p>
          <a:p>
            <a:r>
              <a:rPr lang="en-US" dirty="0"/>
              <a:t>Structured Query Language</a:t>
            </a:r>
            <a:r>
              <a:rPr lang="en-US" b="1" dirty="0"/>
              <a:t> (SQL) </a:t>
            </a:r>
            <a:r>
              <a:rPr lang="en-US" dirty="0"/>
              <a:t>to define, manipulate and compute on data. </a:t>
            </a:r>
          </a:p>
          <a:p>
            <a:pPr lvl="1"/>
            <a:r>
              <a:rPr lang="en-US" dirty="0"/>
              <a:t>A common language spoken by many data systems</a:t>
            </a:r>
          </a:p>
          <a:p>
            <a:pPr lvl="2"/>
            <a:r>
              <a:rPr lang="en-US" dirty="0"/>
              <a:t>Some variations and deviations from the standard </a:t>
            </a:r>
            <a:r>
              <a:rPr lang="mr-IN" dirty="0"/>
              <a:t>…</a:t>
            </a:r>
            <a:endParaRPr lang="en-US" dirty="0"/>
          </a:p>
          <a:p>
            <a:pPr lvl="1"/>
            <a:r>
              <a:rPr lang="en-US" dirty="0"/>
              <a:t>Describes logical organization of data as well as computation on data.</a:t>
            </a:r>
          </a:p>
        </p:txBody>
      </p:sp>
      <p:grpSp>
        <p:nvGrpSpPr>
          <p:cNvPr id="4" name="Group 3"/>
          <p:cNvGrpSpPr/>
          <p:nvPr/>
        </p:nvGrpSpPr>
        <p:grpSpPr>
          <a:xfrm>
            <a:off x="2182105" y="1852063"/>
            <a:ext cx="8106433" cy="1299955"/>
            <a:chOff x="403057" y="2561993"/>
            <a:chExt cx="8106433" cy="1299955"/>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9507" y="2654166"/>
              <a:ext cx="1436848" cy="1166137"/>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0360" y="2564570"/>
              <a:ext cx="1463067" cy="129737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97431" y="2993581"/>
              <a:ext cx="1812059" cy="858916"/>
            </a:xfrm>
            <a:prstGeom prst="rect">
              <a:avLst/>
            </a:prstGeom>
          </p:spPr>
        </p:pic>
        <p:grpSp>
          <p:nvGrpSpPr>
            <p:cNvPr id="8" name="Group 7"/>
            <p:cNvGrpSpPr/>
            <p:nvPr/>
          </p:nvGrpSpPr>
          <p:grpSpPr>
            <a:xfrm>
              <a:off x="403057" y="2564569"/>
              <a:ext cx="1247932" cy="1247932"/>
              <a:chOff x="403057" y="2564569"/>
              <a:chExt cx="1247932" cy="1247932"/>
            </a:xfrm>
          </p:grpSpPr>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057" y="2564569"/>
                <a:ext cx="1247932" cy="1247932"/>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5471" y="3466994"/>
                <a:ext cx="579162" cy="299648"/>
              </a:xfrm>
              <a:prstGeom prst="rect">
                <a:avLst/>
              </a:prstGeom>
            </p:spPr>
          </p:pic>
        </p:grpSp>
        <p:pic>
          <p:nvPicPr>
            <p:cNvPr id="9" name="Pictur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74994" y="2561993"/>
              <a:ext cx="1250508" cy="1250508"/>
            </a:xfrm>
            <a:prstGeom prst="rect">
              <a:avLst/>
            </a:prstGeom>
          </p:spPr>
        </p:pic>
      </p:grpSp>
    </p:spTree>
    <p:extLst>
      <p:ext uri="{BB962C8B-B14F-4D97-AF65-F5344CB8AC3E}">
        <p14:creationId xmlns:p14="http://schemas.microsoft.com/office/powerpoint/2010/main" val="370568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6281" y="3818149"/>
            <a:ext cx="10515600" cy="2852737"/>
          </a:xfrm>
        </p:spPr>
        <p:txBody>
          <a:bodyPr>
            <a:noAutofit/>
          </a:bodyPr>
          <a:lstStyle/>
          <a:p>
            <a:r>
              <a:rPr lang="en-US" sz="34400" dirty="0"/>
              <a:t>SQL</a:t>
            </a:r>
            <a:endParaRPr lang="en-US" sz="4400" dirty="0"/>
          </a:p>
        </p:txBody>
      </p:sp>
      <p:sp>
        <p:nvSpPr>
          <p:cNvPr id="8" name="Rectangle 7">
            <a:extLst>
              <a:ext uri="{FF2B5EF4-FFF2-40B4-BE49-F238E27FC236}">
                <a16:creationId xmlns:a16="http://schemas.microsoft.com/office/drawing/2014/main" id="{99D9F1A0-34F1-5D47-944B-F0A2E4A3D6DC}"/>
              </a:ext>
            </a:extLst>
          </p:cNvPr>
          <p:cNvSpPr/>
          <p:nvPr/>
        </p:nvSpPr>
        <p:spPr>
          <a:xfrm>
            <a:off x="7557024" y="2252198"/>
            <a:ext cx="3468675" cy="3354765"/>
          </a:xfrm>
          <a:prstGeom prst="rect">
            <a:avLst/>
          </a:prstGeom>
        </p:spPr>
        <p:txBody>
          <a:bodyPr wrap="square">
            <a:spAutoFit/>
          </a:bodyPr>
          <a:lstStyle/>
          <a:p>
            <a:r>
              <a:rPr lang="en-US" sz="7200" b="1" i="1" dirty="0">
                <a:solidFill>
                  <a:schemeClr val="bg1"/>
                </a:solidFill>
              </a:rPr>
              <a:t>What</a:t>
            </a:r>
            <a:br>
              <a:rPr lang="en-US" sz="7200" dirty="0">
                <a:solidFill>
                  <a:schemeClr val="bg1"/>
                </a:solidFill>
              </a:rPr>
            </a:br>
            <a:r>
              <a:rPr lang="en-US" sz="6000" dirty="0">
                <a:solidFill>
                  <a:schemeClr val="bg1"/>
                </a:solidFill>
              </a:rPr>
              <a:t>not</a:t>
            </a:r>
            <a:br>
              <a:rPr lang="en-US" sz="6000" dirty="0">
                <a:solidFill>
                  <a:schemeClr val="bg1"/>
                </a:solidFill>
              </a:rPr>
            </a:br>
            <a:r>
              <a:rPr lang="en-US" sz="7200" b="1" i="1" dirty="0">
                <a:solidFill>
                  <a:schemeClr val="bg1"/>
                </a:solidFill>
              </a:rPr>
              <a:t>How</a:t>
            </a:r>
            <a:endParaRPr lang="en-US" sz="6000" b="1" i="1" dirty="0">
              <a:solidFill>
                <a:schemeClr val="bg1"/>
              </a:solidFill>
            </a:endParaRPr>
          </a:p>
        </p:txBody>
      </p:sp>
    </p:spTree>
    <p:extLst>
      <p:ext uri="{BB962C8B-B14F-4D97-AF65-F5344CB8AC3E}">
        <p14:creationId xmlns:p14="http://schemas.microsoft.com/office/powerpoint/2010/main" val="135316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t>SQL is a </a:t>
            </a:r>
            <a:r>
              <a:rPr lang="en-US" sz="4200" b="1" dirty="0"/>
              <a:t>Declarative</a:t>
            </a:r>
            <a:r>
              <a:rPr lang="en-US" sz="4200" dirty="0"/>
              <a:t> Language (Review) </a:t>
            </a:r>
          </a:p>
        </p:txBody>
      </p:sp>
      <p:sp>
        <p:nvSpPr>
          <p:cNvPr id="3" name="Content Placeholder 2"/>
          <p:cNvSpPr>
            <a:spLocks noGrp="1"/>
          </p:cNvSpPr>
          <p:nvPr>
            <p:ph idx="1"/>
          </p:nvPr>
        </p:nvSpPr>
        <p:spPr>
          <a:xfrm>
            <a:off x="838200" y="1528585"/>
            <a:ext cx="10515600" cy="4954978"/>
          </a:xfrm>
        </p:spPr>
        <p:txBody>
          <a:bodyPr>
            <a:normAutofit/>
          </a:bodyPr>
          <a:lstStyle/>
          <a:p>
            <a:pPr marL="457200" lvl="1" indent="-442913">
              <a:spcBef>
                <a:spcPts val="2200"/>
              </a:spcBef>
              <a:buClr>
                <a:schemeClr val="tx1"/>
              </a:buClr>
              <a:buSzPct val="100000"/>
            </a:pPr>
            <a:r>
              <a:rPr lang="en-US" b="1" dirty="0"/>
              <a:t>Declarative: </a:t>
            </a:r>
            <a:r>
              <a:rPr lang="en-US" dirty="0"/>
              <a:t>“Say </a:t>
            </a:r>
            <a:r>
              <a:rPr lang="en-US" b="1" i="1" dirty="0"/>
              <a:t>what</a:t>
            </a:r>
            <a:r>
              <a:rPr lang="en-US" dirty="0"/>
              <a:t> you want, not </a:t>
            </a:r>
            <a:r>
              <a:rPr lang="en-US" b="1" i="1" dirty="0"/>
              <a:t>how</a:t>
            </a:r>
            <a:r>
              <a:rPr lang="en-US" i="1" dirty="0"/>
              <a:t> </a:t>
            </a:r>
            <a:r>
              <a:rPr lang="en-US" dirty="0"/>
              <a:t>to get it.”</a:t>
            </a:r>
          </a:p>
          <a:p>
            <a:pPr marL="915988" lvl="2" indent="-442913">
              <a:spcBef>
                <a:spcPts val="2200"/>
              </a:spcBef>
              <a:buClr>
                <a:schemeClr val="tx1"/>
              </a:buClr>
              <a:buSzPct val="100000"/>
            </a:pPr>
            <a:r>
              <a:rPr lang="en-US" b="1" dirty="0"/>
              <a:t>Declarative Example:</a:t>
            </a:r>
            <a:r>
              <a:rPr lang="en-US" dirty="0"/>
              <a:t> </a:t>
            </a:r>
            <a:r>
              <a:rPr lang="en-US" i="1" dirty="0"/>
              <a:t> I want a table with columns “x” and “y” constructed from tables “A” and ”B” where the values in “y” are greater than 100.00.</a:t>
            </a:r>
          </a:p>
          <a:p>
            <a:pPr marL="915988" lvl="2" indent="-442913">
              <a:spcBef>
                <a:spcPts val="2200"/>
              </a:spcBef>
              <a:buClr>
                <a:schemeClr val="tx1"/>
              </a:buClr>
              <a:buSzPct val="100000"/>
            </a:pPr>
            <a:r>
              <a:rPr lang="en-US" b="1" dirty="0"/>
              <a:t>Imperative Example:</a:t>
            </a:r>
            <a:r>
              <a:rPr lang="en-US" dirty="0"/>
              <a:t> For each record in  table “A” find the corresponding record in table “B” then drop the records where “y” is less than or equal to 100 then return the ”x” and “y” values.</a:t>
            </a:r>
            <a:endParaRPr lang="en-US" sz="1800" dirty="0"/>
          </a:p>
          <a:p>
            <a:r>
              <a:rPr lang="en-US" sz="2400" b="1" dirty="0"/>
              <a:t>Advantages</a:t>
            </a:r>
            <a:r>
              <a:rPr lang="en-US" sz="2400" dirty="0"/>
              <a:t> of declarative programming</a:t>
            </a:r>
          </a:p>
          <a:p>
            <a:pPr lvl="1"/>
            <a:r>
              <a:rPr lang="en-US" sz="2000" dirty="0"/>
              <a:t>Enable the system to find the best way to achieve the result.</a:t>
            </a:r>
          </a:p>
          <a:p>
            <a:pPr lvl="1"/>
            <a:r>
              <a:rPr lang="en-US" sz="2000" dirty="0"/>
              <a:t>Often more compact and easier to learn for non-programmers</a:t>
            </a:r>
          </a:p>
          <a:p>
            <a:r>
              <a:rPr lang="en-US" sz="2400" b="1" dirty="0"/>
              <a:t>Challenges</a:t>
            </a:r>
            <a:r>
              <a:rPr lang="en-US" sz="2400" dirty="0"/>
              <a:t> of declarative programming</a:t>
            </a:r>
          </a:p>
          <a:p>
            <a:pPr lvl="1"/>
            <a:r>
              <a:rPr lang="en-US" sz="2000" dirty="0"/>
              <a:t>System performance depends heavily on automatic optimization</a:t>
            </a:r>
          </a:p>
          <a:p>
            <a:pPr lvl="1"/>
            <a:r>
              <a:rPr lang="en-US" sz="2000" dirty="0"/>
              <a:t>Limited language (not Turing complete)</a:t>
            </a:r>
          </a:p>
        </p:txBody>
      </p:sp>
    </p:spTree>
    <p:extLst>
      <p:ext uri="{BB962C8B-B14F-4D97-AF65-F5344CB8AC3E}">
        <p14:creationId xmlns:p14="http://schemas.microsoft.com/office/powerpoint/2010/main" val="314147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832236" y="4001722"/>
            <a:ext cx="8338783" cy="2370181"/>
          </a:xfrm>
        </p:spPr>
        <p:txBody>
          <a:bodyPr>
            <a:noAutofit/>
          </a:bodyPr>
          <a:lstStyle/>
          <a:p>
            <a:pPr algn="l">
              <a:lnSpc>
                <a:spcPct val="150000"/>
              </a:lnSpc>
              <a:spcBef>
                <a:spcPts val="0"/>
              </a:spcBef>
            </a:pPr>
            <a:r>
              <a:rPr lang="en-US" sz="1600" dirty="0">
                <a:uFillTx/>
              </a:rPr>
              <a:t>Slides by:</a:t>
            </a:r>
          </a:p>
          <a:p>
            <a:pPr algn="l">
              <a:lnSpc>
                <a:spcPct val="150000"/>
              </a:lnSpc>
              <a:spcBef>
                <a:spcPts val="0"/>
              </a:spcBef>
            </a:pPr>
            <a:r>
              <a:rPr lang="en-US" sz="1600" b="1" dirty="0"/>
              <a:t>Joseph E. Gonzalez, </a:t>
            </a:r>
            <a:r>
              <a:rPr lang="en-US" sz="1600" b="1" dirty="0">
                <a:uFillTx/>
              </a:rPr>
              <a:t>Joseph Hellerstein, Josh Hug</a:t>
            </a:r>
          </a:p>
          <a:p>
            <a:pPr algn="l">
              <a:lnSpc>
                <a:spcPct val="150000"/>
              </a:lnSpc>
              <a:spcBef>
                <a:spcPts val="0"/>
              </a:spcBef>
            </a:pPr>
            <a:r>
              <a:rPr lang="en-US" sz="1600" dirty="0">
                <a:hlinkClick r:id="" action="ppaction://noaction"/>
              </a:rPr>
              <a:t>jegonzal@berkeley.edu</a:t>
            </a:r>
          </a:p>
          <a:p>
            <a:pPr algn="l">
              <a:lnSpc>
                <a:spcPct val="150000"/>
              </a:lnSpc>
              <a:spcBef>
                <a:spcPts val="0"/>
              </a:spcBef>
            </a:pPr>
            <a:r>
              <a:rPr lang="en-US" sz="1600" dirty="0">
                <a:hlinkClick r:id="rId2"/>
              </a:rPr>
              <a:t>jhellerstein@berkeley.edu</a:t>
            </a:r>
            <a:endParaRPr lang="en-US" sz="1600" dirty="0"/>
          </a:p>
          <a:p>
            <a:pPr algn="l">
              <a:lnSpc>
                <a:spcPct val="150000"/>
              </a:lnSpc>
              <a:spcBef>
                <a:spcPts val="0"/>
              </a:spcBef>
            </a:pPr>
            <a:r>
              <a:rPr lang="en-US" sz="1600" dirty="0">
                <a:hlinkClick r:id="rId3"/>
              </a:rPr>
              <a:t>hug@cs.berkeley.edu</a:t>
            </a:r>
            <a:endParaRPr lang="en-US" sz="1600" dirty="0">
              <a:uFillTx/>
              <a:hlinkClick r:id="rId3"/>
            </a:endParaRPr>
          </a:p>
          <a:p>
            <a:pPr algn="l">
              <a:lnSpc>
                <a:spcPct val="150000"/>
              </a:lnSpc>
              <a:spcBef>
                <a:spcPts val="0"/>
              </a:spcBef>
            </a:pPr>
            <a:endParaRPr lang="en-US" sz="1600" dirty="0">
              <a:uFillTx/>
            </a:endParaRPr>
          </a:p>
        </p:txBody>
      </p:sp>
      <p:cxnSp>
        <p:nvCxnSpPr>
          <p:cNvPr id="17" name="Straight Arrow Connector 16"/>
          <p:cNvCxnSpPr/>
          <p:nvPr/>
        </p:nvCxnSpPr>
        <p:spPr>
          <a:xfrm>
            <a:off x="9872462" y="4305556"/>
            <a:ext cx="82930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11297141" y="4831542"/>
            <a:ext cx="0" cy="82930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a:off x="9811502" y="6186102"/>
            <a:ext cx="82930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V="1">
            <a:off x="9219270" y="4831542"/>
            <a:ext cx="0" cy="82930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8921752" y="3759277"/>
            <a:ext cx="59503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000000"/>
                </a:solidFill>
                <a:effectLst/>
                <a:uLnTx/>
                <a:uFillTx/>
                <a:latin typeface="Times" charset="0"/>
                <a:ea typeface="Times" charset="0"/>
                <a:cs typeface="Times" charset="0"/>
              </a:rPr>
              <a:t>?</a:t>
            </a:r>
          </a:p>
        </p:txBody>
      </p:sp>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87582" y="5910873"/>
            <a:ext cx="1019117" cy="703474"/>
          </a:xfrm>
          <a:prstGeom prst="rect">
            <a:avLst/>
          </a:prstGeom>
        </p:spPr>
      </p:pic>
      <p:pic>
        <p:nvPicPr>
          <p:cNvPr id="31" name="Picture 3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846338" y="5758210"/>
            <a:ext cx="745864" cy="737142"/>
          </a:xfrm>
          <a:prstGeom prst="rect">
            <a:avLst/>
          </a:prstGeom>
        </p:spPr>
      </p:pic>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879582" y="3876294"/>
            <a:ext cx="749289" cy="830237"/>
          </a:xfrm>
          <a:prstGeom prst="rect">
            <a:avLst/>
          </a:prstGeom>
        </p:spPr>
      </p:pic>
      <p:sp>
        <p:nvSpPr>
          <p:cNvPr id="12" name="Title 2"/>
          <p:cNvSpPr txBox="1">
            <a:spLocks/>
          </p:cNvSpPr>
          <p:nvPr/>
        </p:nvSpPr>
        <p:spPr>
          <a:xfrm>
            <a:off x="717196" y="0"/>
            <a:ext cx="10764822" cy="4076701"/>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6000" kern="1200">
                <a:solidFill>
                  <a:schemeClr val="tx1"/>
                </a:solidFill>
                <a:uFillTx/>
                <a:latin typeface="+mj-lt"/>
                <a:ea typeface="Helvetica Neue" charset="0"/>
                <a:cs typeface="Helvetica Neue"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1" i="1" u="none" strike="noStrike" kern="1200" cap="none" spc="0" normalizeH="0" baseline="0" noProof="0" dirty="0">
                <a:ln>
                  <a:noFill/>
                </a:ln>
                <a:solidFill>
                  <a:srgbClr val="000000"/>
                </a:solidFill>
                <a:effectLst/>
                <a:uLnTx/>
                <a:uFillTx/>
                <a:latin typeface="Century Gothic" panose="020F0302020204030204"/>
                <a:ea typeface="Helvetica Neue" charset="0"/>
                <a:cs typeface="Helvetica Neue" charset="0"/>
              </a:rPr>
              <a:t>Databases and SQL</a:t>
            </a:r>
          </a:p>
        </p:txBody>
      </p:sp>
    </p:spTree>
    <p:extLst>
      <p:ext uri="{BB962C8B-B14F-4D97-AF65-F5344CB8AC3E}">
        <p14:creationId xmlns:p14="http://schemas.microsoft.com/office/powerpoint/2010/main" val="1832009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Terminology</a:t>
            </a:r>
          </a:p>
        </p:txBody>
      </p:sp>
      <p:sp>
        <p:nvSpPr>
          <p:cNvPr id="3" name="Content Placeholder 2"/>
          <p:cNvSpPr>
            <a:spLocks noGrp="1"/>
          </p:cNvSpPr>
          <p:nvPr>
            <p:ph idx="1"/>
          </p:nvPr>
        </p:nvSpPr>
        <p:spPr>
          <a:xfrm>
            <a:off x="838200" y="1825625"/>
            <a:ext cx="10515600" cy="4705804"/>
          </a:xfrm>
        </p:spPr>
        <p:txBody>
          <a:bodyPr>
            <a:normAutofit/>
          </a:bodyPr>
          <a:lstStyle/>
          <a:p>
            <a:r>
              <a:rPr lang="en-US" i="1" dirty="0">
                <a:solidFill>
                  <a:srgbClr val="FF0000"/>
                </a:solidFill>
              </a:rPr>
              <a:t>Database</a:t>
            </a:r>
            <a:r>
              <a:rPr lang="en-US" dirty="0"/>
              <a:t>: Set of Relations (i.e., one or more tables)</a:t>
            </a:r>
          </a:p>
          <a:p>
            <a:r>
              <a:rPr lang="en-US" i="1" dirty="0">
                <a:solidFill>
                  <a:srgbClr val="FF0000"/>
                </a:solidFill>
              </a:rPr>
              <a:t>Relation</a:t>
            </a:r>
            <a:r>
              <a:rPr lang="en-US" i="1" dirty="0"/>
              <a:t> </a:t>
            </a:r>
            <a:r>
              <a:rPr lang="en-US" dirty="0"/>
              <a:t>(</a:t>
            </a:r>
            <a:r>
              <a:rPr lang="en-US" i="1" dirty="0">
                <a:solidFill>
                  <a:srgbClr val="FF0000"/>
                </a:solidFill>
              </a:rPr>
              <a:t>Table</a:t>
            </a:r>
            <a:r>
              <a:rPr lang="en-US" dirty="0"/>
              <a:t>):</a:t>
            </a:r>
          </a:p>
          <a:p>
            <a:pPr lvl="1"/>
            <a:r>
              <a:rPr lang="en-US" i="1" dirty="0">
                <a:solidFill>
                  <a:srgbClr val="FF0000"/>
                </a:solidFill>
              </a:rPr>
              <a:t>Schema</a:t>
            </a:r>
            <a:r>
              <a:rPr lang="en-US" dirty="0"/>
              <a:t>: description of columns, their types, and constraints</a:t>
            </a:r>
          </a:p>
          <a:p>
            <a:pPr lvl="1"/>
            <a:r>
              <a:rPr lang="en-US" i="1" dirty="0">
                <a:solidFill>
                  <a:srgbClr val="FF0000"/>
                </a:solidFill>
              </a:rPr>
              <a:t>Instance</a:t>
            </a:r>
            <a:r>
              <a:rPr lang="en-US" i="1" dirty="0"/>
              <a:t>: </a:t>
            </a:r>
            <a:r>
              <a:rPr lang="en-US" dirty="0"/>
              <a:t>data satisfying the schema</a:t>
            </a:r>
          </a:p>
          <a:p>
            <a:r>
              <a:rPr lang="en-US" i="1" dirty="0">
                <a:solidFill>
                  <a:srgbClr val="FF0000"/>
                </a:solidFill>
              </a:rPr>
              <a:t>Attribute</a:t>
            </a:r>
            <a:r>
              <a:rPr lang="en-US" dirty="0"/>
              <a:t> (</a:t>
            </a:r>
            <a:r>
              <a:rPr lang="en-US" i="1" dirty="0">
                <a:solidFill>
                  <a:srgbClr val="FF0000"/>
                </a:solidFill>
              </a:rPr>
              <a:t>Column</a:t>
            </a:r>
            <a:r>
              <a:rPr lang="en-US" dirty="0"/>
              <a:t>)</a:t>
            </a:r>
          </a:p>
          <a:p>
            <a:r>
              <a:rPr lang="en-US" i="1" dirty="0">
                <a:solidFill>
                  <a:srgbClr val="FF0000"/>
                </a:solidFill>
              </a:rPr>
              <a:t>Tuple</a:t>
            </a:r>
            <a:r>
              <a:rPr lang="en-US" dirty="0"/>
              <a:t> (</a:t>
            </a:r>
            <a:r>
              <a:rPr lang="en-US" i="1" dirty="0">
                <a:solidFill>
                  <a:srgbClr val="FF0000"/>
                </a:solidFill>
              </a:rPr>
              <a:t>Record</a:t>
            </a:r>
            <a:r>
              <a:rPr lang="en-US" i="1" dirty="0"/>
              <a:t>, </a:t>
            </a:r>
            <a:r>
              <a:rPr lang="en-US" i="1" dirty="0">
                <a:solidFill>
                  <a:srgbClr val="FF0000"/>
                </a:solidFill>
              </a:rPr>
              <a:t>Row</a:t>
            </a:r>
            <a:r>
              <a:rPr lang="en-US" dirty="0"/>
              <a:t>)</a:t>
            </a:r>
          </a:p>
          <a:p>
            <a:r>
              <a:rPr lang="en-US" i="1" dirty="0">
                <a:solidFill>
                  <a:srgbClr val="FF0000"/>
                </a:solidFill>
              </a:rPr>
              <a:t>Schema of database </a:t>
            </a:r>
            <a:r>
              <a:rPr lang="en-US" dirty="0"/>
              <a:t>is set of schemas of its relations</a:t>
            </a:r>
          </a:p>
        </p:txBody>
      </p:sp>
    </p:spTree>
    <p:extLst>
      <p:ext uri="{BB962C8B-B14F-4D97-AF65-F5344CB8AC3E}">
        <p14:creationId xmlns:p14="http://schemas.microsoft.com/office/powerpoint/2010/main" val="182558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141061"/>
            <a:ext cx="10801350" cy="1325563"/>
          </a:xfrm>
        </p:spPr>
        <p:txBody>
          <a:bodyPr/>
          <a:lstStyle/>
          <a:p>
            <a:r>
              <a:rPr lang="en-US" dirty="0"/>
              <a:t>More on Relational Tables</a:t>
            </a:r>
          </a:p>
        </p:txBody>
      </p:sp>
      <p:sp>
        <p:nvSpPr>
          <p:cNvPr id="3" name="Content Placeholder 2"/>
          <p:cNvSpPr>
            <a:spLocks noGrp="1"/>
          </p:cNvSpPr>
          <p:nvPr>
            <p:ph idx="1"/>
          </p:nvPr>
        </p:nvSpPr>
        <p:spPr>
          <a:xfrm>
            <a:off x="838200" y="1257300"/>
            <a:ext cx="10771414" cy="5845629"/>
          </a:xfrm>
        </p:spPr>
        <p:txBody>
          <a:bodyPr>
            <a:normAutofit/>
          </a:bodyPr>
          <a:lstStyle/>
          <a:p>
            <a:pPr marL="457200" lvl="1" indent="-442913">
              <a:spcBef>
                <a:spcPts val="2200"/>
              </a:spcBef>
              <a:buClr>
                <a:schemeClr val="tx1"/>
              </a:buClr>
              <a:buSzPct val="100000"/>
            </a:pPr>
            <a:r>
              <a:rPr lang="en-US" b="1" dirty="0"/>
              <a:t>Schema: </a:t>
            </a:r>
            <a:r>
              <a:rPr lang="en-US" i="1" dirty="0"/>
              <a:t>description of columns, their types, and constraints</a:t>
            </a:r>
          </a:p>
          <a:p>
            <a:pPr lvl="1"/>
            <a:r>
              <a:rPr lang="en-US" dirty="0"/>
              <a:t>Each column has a:</a:t>
            </a:r>
          </a:p>
          <a:p>
            <a:pPr lvl="2"/>
            <a:r>
              <a:rPr lang="en-US" dirty="0"/>
              <a:t>Name</a:t>
            </a:r>
          </a:p>
          <a:p>
            <a:pPr lvl="2"/>
            <a:r>
              <a:rPr lang="en-US" dirty="0"/>
              <a:t>Type (one of a few primitive types)</a:t>
            </a:r>
          </a:p>
          <a:p>
            <a:pPr lvl="2"/>
            <a:r>
              <a:rPr lang="en-US" dirty="0"/>
              <a:t>Constraints:</a:t>
            </a:r>
          </a:p>
          <a:p>
            <a:pPr lvl="3"/>
            <a:r>
              <a:rPr lang="en-US" dirty="0"/>
              <a:t>Primary Key </a:t>
            </a:r>
            <a:r>
              <a:rPr lang="en-US" dirty="0">
                <a:sym typeface="Wingdings"/>
              </a:rPr>
              <a:t> Unique</a:t>
            </a:r>
          </a:p>
          <a:p>
            <a:pPr lvl="3"/>
            <a:r>
              <a:rPr lang="en-US" dirty="0">
                <a:sym typeface="Wingdings"/>
              </a:rPr>
              <a:t>Foreign Key  References a primary key in another table (must be present)</a:t>
            </a:r>
          </a:p>
          <a:p>
            <a:pPr lvl="3"/>
            <a:r>
              <a:rPr lang="en-US" dirty="0">
                <a:sym typeface="Wingdings"/>
              </a:rPr>
              <a:t>Boolean predicates (ex. </a:t>
            </a:r>
            <a:r>
              <a:rPr lang="en-US" dirty="0" err="1">
                <a:sym typeface="Wingdings"/>
              </a:rPr>
              <a:t>gpa</a:t>
            </a:r>
            <a:r>
              <a:rPr lang="en-US" dirty="0">
                <a:sym typeface="Wingdings"/>
              </a:rPr>
              <a:t> &gt; 0.0 and </a:t>
            </a:r>
            <a:r>
              <a:rPr lang="en-US" dirty="0" err="1">
                <a:sym typeface="Wingdings"/>
              </a:rPr>
              <a:t>gpa</a:t>
            </a:r>
            <a:r>
              <a:rPr lang="en-US" dirty="0">
                <a:sym typeface="Wingdings"/>
              </a:rPr>
              <a:t> &lt; 4.0)</a:t>
            </a:r>
            <a:endParaRPr lang="en-US" dirty="0"/>
          </a:p>
          <a:p>
            <a:pPr marL="457200" lvl="1" indent="-442913">
              <a:spcBef>
                <a:spcPts val="2200"/>
              </a:spcBef>
              <a:buClr>
                <a:schemeClr val="tx1"/>
              </a:buClr>
              <a:buSzPct val="100000"/>
            </a:pPr>
            <a:r>
              <a:rPr lang="en-US" sz="2600" b="1" dirty="0"/>
              <a:t>Instance: </a:t>
            </a:r>
            <a:r>
              <a:rPr lang="en-US" i="1" dirty="0"/>
              <a:t>A particular instantiation of a schema with data satisfying that schema.</a:t>
            </a:r>
            <a:endParaRPr lang="en-US" sz="2600" b="1" dirty="0"/>
          </a:p>
          <a:p>
            <a:pPr lvl="1"/>
            <a:r>
              <a:rPr lang="en-US" sz="2200" dirty="0"/>
              <a:t>a </a:t>
            </a:r>
            <a:r>
              <a:rPr lang="en-US" sz="2200" b="1" i="1" dirty="0"/>
              <a:t>multi</a:t>
            </a:r>
            <a:r>
              <a:rPr lang="en-US" sz="2200" b="1" dirty="0"/>
              <a:t>set</a:t>
            </a:r>
            <a:r>
              <a:rPr lang="en-US" sz="2200" dirty="0"/>
              <a:t> of “rows” (“tuples”)  (entries are not unique)</a:t>
            </a:r>
          </a:p>
          <a:p>
            <a:pPr lvl="2"/>
            <a:r>
              <a:rPr lang="en-US" sz="1900" dirty="0">
                <a:latin typeface="Courier"/>
                <a:cs typeface="Courier"/>
              </a:rPr>
              <a:t>{(‘Bob Snob’, 3.3,’CS’),</a:t>
            </a:r>
            <a:br>
              <a:rPr lang="en-US" sz="1900" dirty="0">
                <a:latin typeface="Courier"/>
                <a:cs typeface="Courier"/>
              </a:rPr>
            </a:br>
            <a:r>
              <a:rPr lang="en-US" sz="1900" dirty="0">
                <a:latin typeface="Courier"/>
                <a:cs typeface="Courier"/>
              </a:rPr>
              <a:t> (‘Bob Snob’, 3.3,’CS’),</a:t>
            </a:r>
            <a:br>
              <a:rPr lang="en-US" sz="1900" dirty="0">
                <a:latin typeface="Courier"/>
                <a:cs typeface="Courier"/>
              </a:rPr>
            </a:br>
            <a:r>
              <a:rPr lang="en-US" sz="1900" dirty="0">
                <a:latin typeface="Courier"/>
                <a:cs typeface="Courier"/>
              </a:rPr>
              <a:t> (‘Mary Contrary’, 3.8, ‘CS’)}</a:t>
            </a:r>
          </a:p>
          <a:p>
            <a:pPr lvl="1"/>
            <a:r>
              <a:rPr lang="en-US" sz="2200" dirty="0"/>
              <a:t>In </a:t>
            </a:r>
            <a:r>
              <a:rPr lang="en-US" sz="2200" dirty="0" err="1"/>
              <a:t>Codd’s</a:t>
            </a:r>
            <a:r>
              <a:rPr lang="en-US" sz="2200" dirty="0"/>
              <a:t> original formulation instances were sets</a:t>
            </a:r>
          </a:p>
        </p:txBody>
      </p:sp>
    </p:spTree>
    <p:extLst>
      <p:ext uri="{BB962C8B-B14F-4D97-AF65-F5344CB8AC3E}">
        <p14:creationId xmlns:p14="http://schemas.microsoft.com/office/powerpoint/2010/main" val="28643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027083" y="4058544"/>
            <a:ext cx="3942896" cy="2799456"/>
            <a:chOff x="8451624" y="4058544"/>
            <a:chExt cx="3942896" cy="2799456"/>
          </a:xfrm>
        </p:grpSpPr>
        <p:pic>
          <p:nvPicPr>
            <p:cNvPr id="2" name="Picture 1"/>
            <p:cNvPicPr>
              <a:picLocks noChangeAspect="1"/>
            </p:cNvPicPr>
            <p:nvPr/>
          </p:nvPicPr>
          <p:blipFill>
            <a:blip r:embed="rId3"/>
            <a:stretch>
              <a:fillRect/>
            </a:stretch>
          </p:blipFill>
          <p:spPr>
            <a:xfrm>
              <a:off x="8451624" y="4058544"/>
              <a:ext cx="3942896" cy="2799456"/>
            </a:xfrm>
            <a:prstGeom prst="rect">
              <a:avLst/>
            </a:prstGeom>
          </p:spPr>
        </p:pic>
        <p:sp>
          <p:nvSpPr>
            <p:cNvPr id="3" name="TextBox 2"/>
            <p:cNvSpPr txBox="1"/>
            <p:nvPr/>
          </p:nvSpPr>
          <p:spPr>
            <a:xfrm>
              <a:off x="9492343" y="4149245"/>
              <a:ext cx="2476499" cy="64633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mic Sans MS" charset="0"/>
                  <a:ea typeface="Comic Sans MS" charset="0"/>
                  <a:cs typeface="Comic Sans MS" charset="0"/>
                </a:rPr>
                <a:t>SELECT *  FROM THINGS;</a:t>
              </a:r>
            </a:p>
          </p:txBody>
        </p:sp>
      </p:grpSp>
      <p:sp>
        <p:nvSpPr>
          <p:cNvPr id="23556" name="Rectangle 4"/>
          <p:cNvSpPr>
            <a:spLocks noGrp="1" noChangeArrowheads="1"/>
          </p:cNvSpPr>
          <p:nvPr>
            <p:ph type="title"/>
          </p:nvPr>
        </p:nvSpPr>
        <p:spPr/>
        <p:txBody>
          <a:bodyPr/>
          <a:lstStyle/>
          <a:p>
            <a:r>
              <a:rPr lang="en-US" dirty="0"/>
              <a:t>Two sublanguages of SQL</a:t>
            </a:r>
          </a:p>
        </p:txBody>
      </p:sp>
      <p:sp>
        <p:nvSpPr>
          <p:cNvPr id="123909" name="Rectangle 5"/>
          <p:cNvSpPr>
            <a:spLocks noGrp="1" noChangeArrowheads="1"/>
          </p:cNvSpPr>
          <p:nvPr>
            <p:ph idx="1"/>
          </p:nvPr>
        </p:nvSpPr>
        <p:spPr>
          <a:xfrm>
            <a:off x="838200" y="1877785"/>
            <a:ext cx="10515600" cy="4761009"/>
          </a:xfrm>
        </p:spPr>
        <p:txBody>
          <a:bodyPr>
            <a:normAutofit/>
          </a:bodyPr>
          <a:lstStyle/>
          <a:p>
            <a:r>
              <a:rPr lang="en-US" sz="3200" dirty="0"/>
              <a:t>DDL – Data Definition Language</a:t>
            </a:r>
          </a:p>
          <a:p>
            <a:pPr lvl="1"/>
            <a:r>
              <a:rPr lang="en-US" sz="2800" dirty="0"/>
              <a:t>Define and modify schema</a:t>
            </a:r>
          </a:p>
          <a:p>
            <a:r>
              <a:rPr lang="en-US" sz="3200" dirty="0"/>
              <a:t>DML – Data Manipulation Language</a:t>
            </a:r>
          </a:p>
          <a:p>
            <a:pPr lvl="1"/>
            <a:r>
              <a:rPr lang="en-US" sz="2800" dirty="0"/>
              <a:t>For interacting with the data itself</a:t>
            </a:r>
          </a:p>
          <a:p>
            <a:pPr marL="14287" indent="0">
              <a:buNone/>
            </a:pPr>
            <a:endParaRPr lang="en-US" altLang="ja-JP" sz="3200" dirty="0"/>
          </a:p>
          <a:p>
            <a:pPr marL="14287" indent="0">
              <a:buNone/>
            </a:pPr>
            <a:r>
              <a:rPr lang="en-US" altLang="ja-JP" sz="3200" dirty="0"/>
              <a:t>CAPITALIZATION IS </a:t>
            </a:r>
            <a:r>
              <a:rPr lang="en-US" altLang="ja-JP" sz="3200" b="1" dirty="0"/>
              <a:t>optional</a:t>
            </a:r>
            <a:r>
              <a:rPr lang="en-US" altLang="ja-JP" sz="3200" dirty="0"/>
              <a:t> BUT </a:t>
            </a:r>
            <a:r>
              <a:rPr lang="mr-IN" altLang="ja-JP" sz="3200" dirty="0"/>
              <a:t>…</a:t>
            </a:r>
            <a:br>
              <a:rPr lang="en-US" altLang="ja-JP" sz="3200" dirty="0"/>
            </a:br>
            <a:r>
              <a:rPr lang="en-US" altLang="ja-JP" sz="3200" dirty="0"/>
              <a:t>DATABASE PEOPLE PREFER TO YELL</a:t>
            </a:r>
          </a:p>
        </p:txBody>
      </p:sp>
    </p:spTree>
    <p:extLst>
      <p:ext uri="{BB962C8B-B14F-4D97-AF65-F5344CB8AC3E}">
        <p14:creationId xmlns:p14="http://schemas.microsoft.com/office/powerpoint/2010/main" val="6074685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9">
                                            <p:txEl>
                                              <p:pRg st="0" end="0"/>
                                            </p:txEl>
                                          </p:spTgt>
                                        </p:tgtEl>
                                        <p:attrNameLst>
                                          <p:attrName>style.visibility</p:attrName>
                                        </p:attrNameLst>
                                      </p:cBhvr>
                                      <p:to>
                                        <p:strVal val="visible"/>
                                      </p:to>
                                    </p:set>
                                    <p:animEffect transition="in" filter="fade">
                                      <p:cBhvr>
                                        <p:cTn id="7" dur="500"/>
                                        <p:tgtEl>
                                          <p:spTgt spid="1239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9">
                                            <p:txEl>
                                              <p:pRg st="1" end="1"/>
                                            </p:txEl>
                                          </p:spTgt>
                                        </p:tgtEl>
                                        <p:attrNameLst>
                                          <p:attrName>style.visibility</p:attrName>
                                        </p:attrNameLst>
                                      </p:cBhvr>
                                      <p:to>
                                        <p:strVal val="visible"/>
                                      </p:to>
                                    </p:set>
                                    <p:animEffect transition="in" filter="fade">
                                      <p:cBhvr>
                                        <p:cTn id="12" dur="500"/>
                                        <p:tgtEl>
                                          <p:spTgt spid="1239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9">
                                            <p:txEl>
                                              <p:pRg st="2" end="2"/>
                                            </p:txEl>
                                          </p:spTgt>
                                        </p:tgtEl>
                                        <p:attrNameLst>
                                          <p:attrName>style.visibility</p:attrName>
                                        </p:attrNameLst>
                                      </p:cBhvr>
                                      <p:to>
                                        <p:strVal val="visible"/>
                                      </p:to>
                                    </p:set>
                                    <p:animEffect transition="in" filter="fade">
                                      <p:cBhvr>
                                        <p:cTn id="17" dur="500"/>
                                        <p:tgtEl>
                                          <p:spTgt spid="1239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3909">
                                            <p:txEl>
                                              <p:pRg st="3" end="3"/>
                                            </p:txEl>
                                          </p:spTgt>
                                        </p:tgtEl>
                                        <p:attrNameLst>
                                          <p:attrName>style.visibility</p:attrName>
                                        </p:attrNameLst>
                                      </p:cBhvr>
                                      <p:to>
                                        <p:strVal val="visible"/>
                                      </p:to>
                                    </p:set>
                                    <p:animEffect transition="in" filter="fade">
                                      <p:cBhvr>
                                        <p:cTn id="22" dur="500"/>
                                        <p:tgtEl>
                                          <p:spTgt spid="12390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3909">
                                            <p:txEl>
                                              <p:pRg st="5" end="5"/>
                                            </p:txEl>
                                          </p:spTgt>
                                        </p:tgtEl>
                                        <p:attrNameLst>
                                          <p:attrName>style.visibility</p:attrName>
                                        </p:attrNameLst>
                                      </p:cBhvr>
                                      <p:to>
                                        <p:strVal val="visible"/>
                                      </p:to>
                                    </p:set>
                                    <p:animEffect transition="in" filter="fade">
                                      <p:cBhvr>
                                        <p:cTn id="27" dur="500"/>
                                        <p:tgtEl>
                                          <p:spTgt spid="123909">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9" grpId="0" build="p" bldLvl="3"/>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Creating Tables &amp;</a:t>
            </a:r>
            <a:br>
              <a:rPr lang="en-US" dirty="0"/>
            </a:br>
            <a:r>
              <a:rPr lang="en-US" dirty="0"/>
              <a:t>Populating Tables</a:t>
            </a:r>
          </a:p>
        </p:txBody>
      </p:sp>
    </p:spTree>
    <p:extLst>
      <p:ext uri="{BB962C8B-B14F-4D97-AF65-F5344CB8AC3E}">
        <p14:creationId xmlns:p14="http://schemas.microsoft.com/office/powerpoint/2010/main" val="4187595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Tables</a:t>
            </a:r>
          </a:p>
        </p:txBody>
      </p:sp>
      <p:sp>
        <p:nvSpPr>
          <p:cNvPr id="3" name="TextBox 2"/>
          <p:cNvSpPr txBox="1"/>
          <p:nvPr/>
        </p:nvSpPr>
        <p:spPr>
          <a:xfrm>
            <a:off x="492026" y="1895707"/>
            <a:ext cx="7186583" cy="1754326"/>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CREATE TABLE students(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name TEXT PRIMARY KEY,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gpa</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REAL CHECK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gpa</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&gt;= 0.0 and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gpa</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&lt;= 4.0),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age INTEGER,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dept</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TEXT,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gender CHAR);</a:t>
            </a:r>
          </a:p>
        </p:txBody>
      </p:sp>
      <p:sp>
        <p:nvSpPr>
          <p:cNvPr id="11" name="Rounded Rectangular Callout 10"/>
          <p:cNvSpPr/>
          <p:nvPr/>
        </p:nvSpPr>
        <p:spPr>
          <a:xfrm>
            <a:off x="3125688" y="3898048"/>
            <a:ext cx="2813149" cy="713678"/>
          </a:xfrm>
          <a:prstGeom prst="wedgeRoundRectCallout">
            <a:avLst>
              <a:gd name="adj1" fmla="val -44868"/>
              <a:gd name="adj2" fmla="val -192477"/>
              <a:gd name="adj3" fmla="val 16667"/>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rPr>
              <a:t>Imposing </a:t>
            </a:r>
            <a:r>
              <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rPr>
              <a:t>Integrity Constraints</a:t>
            </a: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3" name="TextBox 12"/>
          <p:cNvSpPr txBox="1"/>
          <p:nvPr/>
        </p:nvSpPr>
        <p:spPr>
          <a:xfrm>
            <a:off x="1148576" y="4815815"/>
            <a:ext cx="3595856"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Useful to ensure data quality</a:t>
            </a:r>
            <a:r>
              <a:rPr kumimoji="0" lang="mr-IN" sz="1800" b="0" i="0" u="none" strike="noStrike" kern="1200" cap="none" spc="0" normalizeH="0" baseline="0" noProof="0" dirty="0">
                <a:ln>
                  <a:noFill/>
                </a:ln>
                <a:solidFill>
                  <a:srgbClr val="000000"/>
                </a:solidFill>
                <a:effectLst/>
                <a:uLnTx/>
                <a:uFillTx/>
                <a:latin typeface="Century Gothic" panose="020F0302020204030204"/>
                <a:ea typeface="+mn-ea"/>
                <a:cs typeface="Mangal" panose="02040503050203030202" pitchFamily="18" charset="0"/>
              </a:rPr>
              <a:t>…</a:t>
            </a: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pic>
        <p:nvPicPr>
          <p:cNvPr id="5" name="Picture 4">
            <a:extLst>
              <a:ext uri="{FF2B5EF4-FFF2-40B4-BE49-F238E27FC236}">
                <a16:creationId xmlns:a16="http://schemas.microsoft.com/office/drawing/2014/main" id="{091600A9-C116-4335-9934-3310C5FC5D25}"/>
              </a:ext>
            </a:extLst>
          </p:cNvPr>
          <p:cNvPicPr>
            <a:picLocks noChangeAspect="1"/>
          </p:cNvPicPr>
          <p:nvPr/>
        </p:nvPicPr>
        <p:blipFill>
          <a:blip r:embed="rId2"/>
          <a:stretch>
            <a:fillRect/>
          </a:stretch>
        </p:blipFill>
        <p:spPr>
          <a:xfrm>
            <a:off x="6872796" y="571977"/>
            <a:ext cx="5338117" cy="4310741"/>
          </a:xfrm>
          <a:prstGeom prst="rect">
            <a:avLst/>
          </a:prstGeom>
        </p:spPr>
      </p:pic>
    </p:spTree>
    <p:extLst>
      <p:ext uri="{BB962C8B-B14F-4D97-AF65-F5344CB8AC3E}">
        <p14:creationId xmlns:p14="http://schemas.microsoft.com/office/powerpoint/2010/main" val="374934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Inserting Records into a Table</a:t>
            </a:r>
          </a:p>
        </p:txBody>
      </p:sp>
      <p:sp>
        <p:nvSpPr>
          <p:cNvPr id="3" name="Rectangle 2"/>
          <p:cNvSpPr/>
          <p:nvPr/>
        </p:nvSpPr>
        <p:spPr>
          <a:xfrm>
            <a:off x="552450" y="1733113"/>
            <a:ext cx="8426605" cy="39703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INSERT INTO students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VALUES  </a:t>
            </a:r>
          </a:p>
          <a:p>
            <a:pPr lvl="0">
              <a:defRPr/>
            </a:pPr>
            <a:r>
              <a:rPr lang="en-US" dirty="0">
                <a:solidFill>
                  <a:srgbClr val="000000"/>
                </a:solidFill>
                <a:latin typeface="Consolas" charset="0"/>
                <a:ea typeface="Consolas" charset="0"/>
                <a:cs typeface="Consolas" charset="0"/>
              </a:rPr>
              <a:t> ('Sergey Brin', 2.8, 45, 'CS', 'M'),</a:t>
            </a:r>
          </a:p>
          <a:p>
            <a:pPr lvl="0">
              <a:defRPr/>
            </a:pPr>
            <a:r>
              <a:rPr lang="en-US" dirty="0">
                <a:solidFill>
                  <a:srgbClr val="000000"/>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Danah</a:t>
            </a:r>
            <a:r>
              <a:rPr lang="en-US" dirty="0">
                <a:solidFill>
                  <a:srgbClr val="000000"/>
                </a:solidFill>
                <a:latin typeface="Consolas" charset="0"/>
                <a:ea typeface="Consolas" charset="0"/>
                <a:cs typeface="Consolas" charset="0"/>
              </a:rPr>
              <a:t> Boyd', 3.9, 40, 'CS', 'F'),</a:t>
            </a:r>
          </a:p>
          <a:p>
            <a:pPr lvl="0">
              <a:defRPr/>
            </a:pPr>
            <a:r>
              <a:rPr lang="en-US" dirty="0">
                <a:solidFill>
                  <a:srgbClr val="000000"/>
                </a:solidFill>
                <a:latin typeface="Consolas" charset="0"/>
                <a:ea typeface="Consolas" charset="0"/>
                <a:cs typeface="Consolas" charset="0"/>
              </a:rPr>
              <a:t>  ('Bill Gates', 1.0, 63, 'CS', 'M'),</a:t>
            </a:r>
          </a:p>
          <a:p>
            <a:pPr lvl="0">
              <a:defRPr/>
            </a:pPr>
            <a:r>
              <a:rPr lang="en-US" dirty="0">
                <a:solidFill>
                  <a:srgbClr val="000000"/>
                </a:solidFill>
                <a:latin typeface="Consolas" charset="0"/>
                <a:ea typeface="Consolas" charset="0"/>
                <a:cs typeface="Consolas" charset="0"/>
              </a:rPr>
              <a:t>  ('Hillary Mason', 4.0, 39, 'DATASCI', 'F'),</a:t>
            </a:r>
          </a:p>
          <a:p>
            <a:pPr lvl="0">
              <a:defRPr/>
            </a:pPr>
            <a:r>
              <a:rPr lang="en-US" dirty="0">
                <a:solidFill>
                  <a:srgbClr val="000000"/>
                </a:solidFill>
                <a:latin typeface="Consolas" charset="0"/>
                <a:ea typeface="Consolas" charset="0"/>
                <a:cs typeface="Consolas" charset="0"/>
              </a:rPr>
              <a:t>  ('Mike Olson', 3.7, 53, 'CS', 'M'),</a:t>
            </a:r>
          </a:p>
          <a:p>
            <a:pPr lvl="0">
              <a:defRPr/>
            </a:pPr>
            <a:r>
              <a:rPr lang="en-US" dirty="0">
                <a:solidFill>
                  <a:srgbClr val="000000"/>
                </a:solidFill>
                <a:latin typeface="Consolas" charset="0"/>
                <a:ea typeface="Consolas" charset="0"/>
                <a:cs typeface="Consolas" charset="0"/>
              </a:rPr>
              <a:t>  ('Mark Zuckerberg', 3.8, 34, 'CS', 'M'),</a:t>
            </a:r>
          </a:p>
          <a:p>
            <a:pPr lvl="0">
              <a:defRPr/>
            </a:pPr>
            <a:r>
              <a:rPr lang="en-US" dirty="0">
                <a:solidFill>
                  <a:srgbClr val="000000"/>
                </a:solidFill>
                <a:latin typeface="Consolas" charset="0"/>
                <a:ea typeface="Consolas" charset="0"/>
                <a:cs typeface="Consolas" charset="0"/>
              </a:rPr>
              <a:t>  ('Cheryl Sandberg', 3.6, 49, 'BUSINESS', 'F'),</a:t>
            </a:r>
          </a:p>
          <a:p>
            <a:pPr lvl="0">
              <a:defRPr/>
            </a:pPr>
            <a:r>
              <a:rPr lang="en-US" dirty="0">
                <a:solidFill>
                  <a:srgbClr val="000000"/>
                </a:solidFill>
                <a:latin typeface="Consolas" charset="0"/>
                <a:ea typeface="Consolas" charset="0"/>
                <a:cs typeface="Consolas" charset="0"/>
              </a:rPr>
              <a:t>  ('Susan Wojcicki', 3.8, 50, 'BUSINESS', 'F'),</a:t>
            </a:r>
          </a:p>
          <a:p>
            <a:pPr lvl="0">
              <a:defRPr/>
            </a:pPr>
            <a:r>
              <a:rPr lang="en-US" dirty="0">
                <a:solidFill>
                  <a:srgbClr val="000000"/>
                </a:solidFill>
                <a:latin typeface="Consolas" charset="0"/>
                <a:ea typeface="Consolas" charset="0"/>
                <a:cs typeface="Consolas" charset="0"/>
              </a:rPr>
              <a:t>  ('Marissa Meyer', 2.6, 43, 'BUSINESS', 'F’)</a:t>
            </a:r>
          </a:p>
          <a:p>
            <a:pPr lvl="0">
              <a:defRPr/>
            </a:pPr>
            <a:endPar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onsolas" charset="0"/>
                <a:ea typeface="Consolas" charset="0"/>
                <a:cs typeface="Consolas" charset="0"/>
              </a:rPr>
              <a:t>-- This is a comment.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onsolas" charset="0"/>
                <a:ea typeface="Consolas" charset="0"/>
                <a:cs typeface="Consolas" charset="0"/>
              </a:rPr>
              <a:t>-- Does the order matter?</a:t>
            </a:r>
          </a:p>
        </p:txBody>
      </p:sp>
      <p:sp>
        <p:nvSpPr>
          <p:cNvPr id="4" name="TextBox 3"/>
          <p:cNvSpPr txBox="1"/>
          <p:nvPr/>
        </p:nvSpPr>
        <p:spPr>
          <a:xfrm>
            <a:off x="7999588" y="2708390"/>
            <a:ext cx="3554934" cy="190821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charset="2"/>
              <a:buChar char="Ø"/>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Fields must be entered in order (</a:t>
            </a: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record)</a:t>
            </a: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charset="2"/>
              <a:buChar char="Ø"/>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Comma between records</a:t>
            </a:r>
          </a:p>
          <a:p>
            <a:pPr marL="285750" marR="0" lvl="0" indent="-285750" algn="l" defTabSz="914400" rtl="0" eaLnBrk="1" fontAlgn="auto" latinLnBrk="0" hangingPunct="1">
              <a:lnSpc>
                <a:spcPct val="100000"/>
              </a:lnSpc>
              <a:spcBef>
                <a:spcPts val="0"/>
              </a:spcBef>
              <a:spcAft>
                <a:spcPts val="0"/>
              </a:spcAft>
              <a:buClrTx/>
              <a:buSzTx/>
              <a:buFont typeface="Wingdings" charset="2"/>
              <a:buChar char="Ø"/>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Must use the single quote (</a:t>
            </a:r>
            <a:r>
              <a:rPr kumimoji="0" lang="en-US" sz="2800" b="0" i="0" u="none" strike="noStrike" kern="1200" cap="none" spc="0" normalizeH="0" baseline="0" noProof="0" dirty="0">
                <a:ln>
                  <a:noFill/>
                </a:ln>
                <a:solidFill>
                  <a:srgbClr val="000000"/>
                </a:solidFill>
                <a:effectLst/>
                <a:uLnTx/>
                <a:uFillTx/>
                <a:latin typeface="Menlo" charset="0"/>
                <a:ea typeface="Menlo" charset="0"/>
                <a:cs typeface="Menlo" charset="0"/>
              </a:rPr>
              <a:t>’</a:t>
            </a: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 for strings.</a:t>
            </a:r>
          </a:p>
          <a:p>
            <a:pPr marL="285750" marR="0" lvl="0" indent="-285750" algn="l" defTabSz="914400" rtl="0" eaLnBrk="1" fontAlgn="auto" latinLnBrk="0" hangingPunct="1">
              <a:lnSpc>
                <a:spcPct val="100000"/>
              </a:lnSpc>
              <a:spcBef>
                <a:spcPts val="0"/>
              </a:spcBef>
              <a:spcAft>
                <a:spcPts val="0"/>
              </a:spcAft>
              <a:buClrTx/>
              <a:buSzTx/>
              <a:buFont typeface="Wingdings" charset="2"/>
              <a:buChar char="Ø"/>
              <a:tabLst/>
              <a:defRPr/>
            </a:pP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5" name="TextBox 4"/>
          <p:cNvSpPr txBox="1"/>
          <p:nvPr/>
        </p:nvSpPr>
        <p:spPr>
          <a:xfrm>
            <a:off x="3200608" y="1733113"/>
            <a:ext cx="5505033"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onsolas" charset="0"/>
                <a:ea typeface="Consolas" charset="0"/>
                <a:cs typeface="Consolas" charset="0"/>
              </a:rPr>
              <a:t>(name, </a:t>
            </a:r>
            <a:r>
              <a:rPr kumimoji="0" lang="en-US" sz="1800" b="0" i="0" u="none" strike="noStrike" kern="1200" cap="none" spc="0" normalizeH="0" baseline="0" noProof="0" dirty="0" err="1">
                <a:ln>
                  <a:noFill/>
                </a:ln>
                <a:solidFill>
                  <a:srgbClr val="4472C4"/>
                </a:solidFill>
                <a:effectLst/>
                <a:uLnTx/>
                <a:uFillTx/>
                <a:latin typeface="Consolas" charset="0"/>
                <a:ea typeface="Consolas" charset="0"/>
                <a:cs typeface="Consolas" charset="0"/>
              </a:rPr>
              <a:t>gpa</a:t>
            </a:r>
            <a:r>
              <a:rPr kumimoji="0" lang="en-US" sz="1800" b="0" i="0" u="none" strike="noStrike" kern="1200" cap="none" spc="0" normalizeH="0" baseline="0" noProof="0" dirty="0">
                <a:ln>
                  <a:noFill/>
                </a:ln>
                <a:solidFill>
                  <a:srgbClr val="4472C4"/>
                </a:solidFill>
                <a:effectLst/>
                <a:uLnTx/>
                <a:uFillTx/>
                <a:latin typeface="Consolas" charset="0"/>
                <a:ea typeface="Consolas" charset="0"/>
                <a:cs typeface="Consolas" charset="0"/>
              </a:rPr>
              <a:t>, age, </a:t>
            </a:r>
            <a:r>
              <a:rPr kumimoji="0" lang="en-US" sz="1800" b="0" i="0" u="none" strike="noStrike" kern="1200" cap="none" spc="0" normalizeH="0" baseline="0" noProof="0" dirty="0" err="1">
                <a:ln>
                  <a:noFill/>
                </a:ln>
                <a:solidFill>
                  <a:srgbClr val="4472C4"/>
                </a:solidFill>
                <a:effectLst/>
                <a:uLnTx/>
                <a:uFillTx/>
                <a:latin typeface="Consolas" charset="0"/>
                <a:ea typeface="Consolas" charset="0"/>
                <a:cs typeface="Consolas" charset="0"/>
              </a:rPr>
              <a:t>dept</a:t>
            </a:r>
            <a:r>
              <a:rPr kumimoji="0" lang="en-US" sz="1800" b="0" i="0" u="none" strike="noStrike" kern="1200" cap="none" spc="0" normalizeH="0" baseline="0" noProof="0" dirty="0">
                <a:ln>
                  <a:noFill/>
                </a:ln>
                <a:solidFill>
                  <a:srgbClr val="4472C4"/>
                </a:solidFill>
                <a:effectLst/>
                <a:uLnTx/>
                <a:uFillTx/>
                <a:latin typeface="Consolas" charset="0"/>
                <a:ea typeface="Consolas" charset="0"/>
                <a:cs typeface="Consolas" charset="0"/>
              </a:rPr>
              <a:t>, gender)  </a:t>
            </a:r>
            <a:r>
              <a:rPr kumimoji="0" lang="en-US" sz="1800" b="0" i="0" u="none" strike="noStrike" kern="1200" cap="none" spc="0" normalizeH="0" baseline="0" noProof="0" dirty="0">
                <a:ln>
                  <a:noFill/>
                </a:ln>
                <a:solidFill>
                  <a:srgbClr val="4472C4"/>
                </a:solidFill>
                <a:effectLst/>
                <a:uLnTx/>
                <a:uFillTx/>
                <a:latin typeface="Century Gothic" panose="020F0302020204030204"/>
                <a:ea typeface="+mn-ea"/>
                <a:cs typeface="+mn-cs"/>
                <a:sym typeface="Wingdings"/>
              </a:rPr>
              <a:t></a:t>
            </a:r>
            <a:r>
              <a:rPr kumimoji="0" lang="en-US" sz="1800" b="0" i="0" u="none" strike="noStrike" kern="1200" cap="none" spc="0" normalizeH="0" baseline="0" noProof="0" dirty="0">
                <a:ln>
                  <a:noFill/>
                </a:ln>
                <a:solidFill>
                  <a:srgbClr val="4472C4"/>
                </a:solidFill>
                <a:effectLst/>
                <a:uLnTx/>
                <a:uFillTx/>
                <a:latin typeface="Century Gothic" panose="020F0302020204030204"/>
                <a:ea typeface="+mn-ea"/>
                <a:cs typeface="+mn-cs"/>
              </a:rPr>
              <a:t> Optional</a:t>
            </a:r>
          </a:p>
        </p:txBody>
      </p:sp>
      <p:sp>
        <p:nvSpPr>
          <p:cNvPr id="8" name="TextBox 7"/>
          <p:cNvSpPr txBox="1"/>
          <p:nvPr/>
        </p:nvSpPr>
        <p:spPr>
          <a:xfrm>
            <a:off x="3791416" y="5300646"/>
            <a:ext cx="506870"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No</a:t>
            </a:r>
          </a:p>
        </p:txBody>
      </p:sp>
      <p:sp>
        <p:nvSpPr>
          <p:cNvPr id="7" name="Rectangle 6">
            <a:extLst>
              <a:ext uri="{FF2B5EF4-FFF2-40B4-BE49-F238E27FC236}">
                <a16:creationId xmlns:a16="http://schemas.microsoft.com/office/drawing/2014/main" id="{993563CF-69F1-4C6F-B9A6-8F527B8AE390}"/>
              </a:ext>
            </a:extLst>
          </p:cNvPr>
          <p:cNvSpPr/>
          <p:nvPr/>
        </p:nvSpPr>
        <p:spPr>
          <a:xfrm>
            <a:off x="1148576" y="5967826"/>
            <a:ext cx="4227439" cy="369332"/>
          </a:xfrm>
          <a:prstGeom prst="rect">
            <a:avLst/>
          </a:prstGeom>
        </p:spPr>
        <p:txBody>
          <a:bodyPr wrap="none">
            <a:spAutoFit/>
          </a:bodyPr>
          <a:lstStyle/>
          <a:p>
            <a:pPr lvl="0">
              <a:defRPr/>
            </a:pPr>
            <a:r>
              <a:rPr lang="en-US" dirty="0">
                <a:solidFill>
                  <a:srgbClr val="000000"/>
                </a:solidFill>
                <a:hlinkClick r:id="rId3"/>
              </a:rPr>
              <a:t>http://sqlfiddle.com/#!9/120e17/1/0</a:t>
            </a:r>
            <a:endParaRPr lang="en-US" dirty="0">
              <a:solidFill>
                <a:srgbClr val="000000"/>
              </a:solidFill>
            </a:endParaRPr>
          </a:p>
        </p:txBody>
      </p:sp>
      <p:sp>
        <p:nvSpPr>
          <p:cNvPr id="6" name="TextBox 5">
            <a:extLst>
              <a:ext uri="{FF2B5EF4-FFF2-40B4-BE49-F238E27FC236}">
                <a16:creationId xmlns:a16="http://schemas.microsoft.com/office/drawing/2014/main" id="{B0309A1F-7E18-429C-9AEC-97F2AF868F83}"/>
              </a:ext>
            </a:extLst>
          </p:cNvPr>
          <p:cNvSpPr txBox="1"/>
          <p:nvPr/>
        </p:nvSpPr>
        <p:spPr>
          <a:xfrm>
            <a:off x="6747029" y="6413646"/>
            <a:ext cx="5379868" cy="369332"/>
          </a:xfrm>
          <a:prstGeom prst="rect">
            <a:avLst/>
          </a:prstGeom>
        </p:spPr>
        <p:txBody>
          <a:bodyPr wrap="square" rtlCol="0">
            <a:spAutoFit/>
          </a:bodyPr>
          <a:lstStyle/>
          <a:p>
            <a:r>
              <a:rPr lang="en-US" dirty="0"/>
              <a:t>Note: These GPA values are totally arbitrary.</a:t>
            </a:r>
          </a:p>
        </p:txBody>
      </p:sp>
    </p:spTree>
    <p:extLst>
      <p:ext uri="{BB962C8B-B14F-4D97-AF65-F5344CB8AC3E}">
        <p14:creationId xmlns:p14="http://schemas.microsoft.com/office/powerpoint/2010/main" val="164668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903C0-DA55-4FB8-8EE0-614E190D1AE4}"/>
              </a:ext>
            </a:extLst>
          </p:cNvPr>
          <p:cNvSpPr>
            <a:spLocks noGrp="1"/>
          </p:cNvSpPr>
          <p:nvPr>
            <p:ph type="title"/>
          </p:nvPr>
        </p:nvSpPr>
        <p:spPr/>
        <p:txBody>
          <a:bodyPr/>
          <a:lstStyle/>
          <a:p>
            <a:r>
              <a:rPr lang="en-US" dirty="0"/>
              <a:t>Interacting with a DBMS in Pandas </a:t>
            </a:r>
          </a:p>
        </p:txBody>
      </p:sp>
      <p:sp>
        <p:nvSpPr>
          <p:cNvPr id="5" name="Content Placeholder 4">
            <a:extLst>
              <a:ext uri="{FF2B5EF4-FFF2-40B4-BE49-F238E27FC236}">
                <a16:creationId xmlns:a16="http://schemas.microsoft.com/office/drawing/2014/main" id="{1D5BAF39-7438-447E-9045-8F8A3428813C}"/>
              </a:ext>
            </a:extLst>
          </p:cNvPr>
          <p:cNvSpPr>
            <a:spLocks noGrp="1"/>
          </p:cNvSpPr>
          <p:nvPr>
            <p:ph idx="1"/>
          </p:nvPr>
        </p:nvSpPr>
        <p:spPr/>
        <p:txBody>
          <a:bodyPr>
            <a:normAutofit lnSpcReduction="10000"/>
          </a:bodyPr>
          <a:lstStyle/>
          <a:p>
            <a:r>
              <a:rPr lang="en-US" dirty="0"/>
              <a:t>In our course, we’ll almost always interact with a DBMS using Pandas.</a:t>
            </a:r>
          </a:p>
          <a:p>
            <a:r>
              <a:rPr lang="en-US" dirty="0"/>
              <a:t>Typical workflow:</a:t>
            </a:r>
          </a:p>
          <a:p>
            <a:pPr lvl="1"/>
            <a:r>
              <a:rPr lang="en-US" dirty="0"/>
              <a:t>Create </a:t>
            </a:r>
            <a:r>
              <a:rPr lang="en-US" dirty="0" err="1"/>
              <a:t>SQLAlchemy</a:t>
            </a:r>
            <a:r>
              <a:rPr lang="en-US" dirty="0"/>
              <a:t> Engine object.</a:t>
            </a:r>
          </a:p>
          <a:p>
            <a:pPr lvl="1"/>
            <a:r>
              <a:rPr lang="en-US" dirty="0"/>
              <a:t>Use </a:t>
            </a:r>
            <a:r>
              <a:rPr lang="en-US" dirty="0" err="1"/>
              <a:t>pd.read_sql_query</a:t>
            </a:r>
            <a:r>
              <a:rPr lang="en-US" dirty="0"/>
              <a:t>(query, engine) to perform queries.</a:t>
            </a:r>
          </a:p>
          <a:p>
            <a:r>
              <a:rPr lang="en-US" dirty="0"/>
              <a:t>Other workflows exist, examples:</a:t>
            </a:r>
          </a:p>
          <a:p>
            <a:pPr lvl="1"/>
            <a:r>
              <a:rPr lang="en-US" dirty="0"/>
              <a:t>Executing SQL queries directly using an Engine object.</a:t>
            </a:r>
          </a:p>
          <a:p>
            <a:pPr lvl="1"/>
            <a:r>
              <a:rPr lang="en-US" dirty="0"/>
              <a:t>Using the </a:t>
            </a:r>
            <a:r>
              <a:rPr lang="en-US" dirty="0" err="1"/>
              <a:t>to_sql</a:t>
            </a:r>
            <a:r>
              <a:rPr lang="en-US" dirty="0"/>
              <a:t> method for </a:t>
            </a:r>
            <a:r>
              <a:rPr lang="en-US" dirty="0" err="1"/>
              <a:t>dataframes</a:t>
            </a:r>
            <a:r>
              <a:rPr lang="en-US" dirty="0"/>
              <a:t>.</a:t>
            </a:r>
          </a:p>
          <a:p>
            <a:pPr marL="14287" indent="0">
              <a:buNone/>
            </a:pPr>
            <a:r>
              <a:rPr lang="en-US" dirty="0"/>
              <a:t>Let’s try out a quick demo.</a:t>
            </a:r>
          </a:p>
        </p:txBody>
      </p:sp>
    </p:spTree>
    <p:extLst>
      <p:ext uri="{BB962C8B-B14F-4D97-AF65-F5344CB8AC3E}">
        <p14:creationId xmlns:p14="http://schemas.microsoft.com/office/powerpoint/2010/main" val="2574307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SQL Types </a:t>
            </a:r>
            <a:r>
              <a:rPr lang="en-US" sz="1800" dirty="0"/>
              <a:t>(there are others...)</a:t>
            </a:r>
            <a:endParaRPr lang="en-US" dirty="0"/>
          </a:p>
        </p:txBody>
      </p:sp>
      <p:sp>
        <p:nvSpPr>
          <p:cNvPr id="3" name="Content Placeholder 2"/>
          <p:cNvSpPr>
            <a:spLocks noGrp="1"/>
          </p:cNvSpPr>
          <p:nvPr>
            <p:ph idx="1"/>
          </p:nvPr>
        </p:nvSpPr>
        <p:spPr/>
        <p:txBody>
          <a:bodyPr>
            <a:normAutofit lnSpcReduction="10000"/>
          </a:bodyPr>
          <a:lstStyle/>
          <a:p>
            <a:r>
              <a:rPr lang="en-US" b="1" dirty="0"/>
              <a:t>CHAR(size)</a:t>
            </a:r>
            <a:r>
              <a:rPr lang="en-US" dirty="0"/>
              <a:t>: Fixed number of characters</a:t>
            </a:r>
          </a:p>
          <a:p>
            <a:r>
              <a:rPr lang="en-US" b="1" dirty="0"/>
              <a:t>TEXT</a:t>
            </a:r>
            <a:r>
              <a:rPr lang="en-US" dirty="0"/>
              <a:t>: Arbitrary number of character strings</a:t>
            </a:r>
          </a:p>
          <a:p>
            <a:r>
              <a:rPr lang="en-US" b="1" dirty="0"/>
              <a:t>INTEGER &amp; BIGINT</a:t>
            </a:r>
            <a:r>
              <a:rPr lang="en-US" dirty="0"/>
              <a:t>: Integers of various sizes</a:t>
            </a:r>
          </a:p>
          <a:p>
            <a:r>
              <a:rPr lang="en-US" b="1" dirty="0"/>
              <a:t>REAL &amp; DOUBLE PRECISION</a:t>
            </a:r>
            <a:r>
              <a:rPr lang="en-US" dirty="0"/>
              <a:t>: Floating point numbers</a:t>
            </a:r>
          </a:p>
          <a:p>
            <a:r>
              <a:rPr lang="en-US" b="1" dirty="0"/>
              <a:t>DATE &amp; DATETIME</a:t>
            </a:r>
            <a:r>
              <a:rPr lang="en-US" dirty="0"/>
              <a:t>: Date and </a:t>
            </a:r>
            <a:r>
              <a:rPr lang="en-US" dirty="0" err="1"/>
              <a:t>Date+Time</a:t>
            </a:r>
            <a:r>
              <a:rPr lang="en-US" dirty="0"/>
              <a:t> formats</a:t>
            </a:r>
          </a:p>
          <a:p>
            <a:pPr marL="14287" indent="0">
              <a:buNone/>
            </a:pPr>
            <a:endParaRPr lang="en-US" dirty="0"/>
          </a:p>
          <a:p>
            <a:pPr marL="14287" indent="0">
              <a:buNone/>
            </a:pPr>
            <a:r>
              <a:rPr lang="en-US" dirty="0"/>
              <a:t>See documentation for database system (e.g., </a:t>
            </a:r>
            <a:r>
              <a:rPr lang="en-US" dirty="0">
                <a:hlinkClick r:id="rId2"/>
              </a:rPr>
              <a:t>Postgres</a:t>
            </a:r>
            <a:r>
              <a:rPr lang="en-US" dirty="0"/>
              <a:t>)</a:t>
            </a:r>
          </a:p>
          <a:p>
            <a:pPr marL="14287" indent="0">
              <a:buNone/>
            </a:pPr>
            <a:endParaRPr lang="en-US" dirty="0"/>
          </a:p>
        </p:txBody>
      </p:sp>
    </p:spTree>
    <p:extLst>
      <p:ext uri="{BB962C8B-B14F-4D97-AF65-F5344CB8AC3E}">
        <p14:creationId xmlns:p14="http://schemas.microsoft.com/office/powerpoint/2010/main" val="25987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41" name="Rectangle 9"/>
          <p:cNvSpPr>
            <a:spLocks noGrp="1" noChangeArrowheads="1"/>
          </p:cNvSpPr>
          <p:nvPr>
            <p:ph type="body" sz="half" idx="4294967295"/>
          </p:nvPr>
        </p:nvSpPr>
        <p:spPr>
          <a:xfrm>
            <a:off x="6051712" y="592746"/>
            <a:ext cx="5638800" cy="5105400"/>
          </a:xfrm>
        </p:spPr>
        <p:txBody>
          <a:bodyPr>
            <a:normAutofit lnSpcReduction="10000"/>
          </a:bodyPr>
          <a:lstStyle/>
          <a:p>
            <a:pPr>
              <a:lnSpc>
                <a:spcPct val="90000"/>
              </a:lnSpc>
              <a:spcBef>
                <a:spcPct val="0"/>
              </a:spcBef>
              <a:buFontTx/>
              <a:buNone/>
            </a:pPr>
            <a:r>
              <a:rPr lang="en-US" sz="1800" dirty="0">
                <a:latin typeface="Lucida Console" charset="0"/>
                <a:ea typeface="ＭＳ Ｐゴシック" charset="0"/>
                <a:cs typeface="ＭＳ Ｐゴシック" charset="0"/>
              </a:rPr>
              <a:t>CREATE TABLE Sailors (</a:t>
            </a:r>
          </a:p>
          <a:p>
            <a:pPr>
              <a:lnSpc>
                <a:spcPct val="90000"/>
              </a:lnSpc>
              <a:spcBef>
                <a:spcPct val="0"/>
              </a:spcBef>
              <a:buFontTx/>
              <a:buNone/>
            </a:pPr>
            <a:r>
              <a:rPr lang="en-US" sz="1800" dirty="0">
                <a:latin typeface="Lucida Console" charset="0"/>
                <a:ea typeface="ＭＳ Ｐゴシック" charset="0"/>
                <a:cs typeface="ＭＳ Ｐゴシック" charset="0"/>
              </a:rPr>
              <a:t>   </a:t>
            </a:r>
            <a:r>
              <a:rPr lang="en-US" sz="1800" dirty="0" err="1">
                <a:latin typeface="Lucida Console" charset="0"/>
                <a:ea typeface="ＭＳ Ｐゴシック" charset="0"/>
                <a:cs typeface="ＭＳ Ｐゴシック" charset="0"/>
              </a:rPr>
              <a:t>sid</a:t>
            </a:r>
            <a:r>
              <a:rPr lang="en-US" sz="1800" dirty="0">
                <a:latin typeface="Lucida Console" charset="0"/>
                <a:ea typeface="ＭＳ Ｐゴシック" charset="0"/>
                <a:cs typeface="ＭＳ Ｐゴシック" charset="0"/>
              </a:rPr>
              <a:t> </a:t>
            </a:r>
            <a:r>
              <a:rPr lang="en-US" sz="1800" dirty="0">
                <a:solidFill>
                  <a:schemeClr val="accent5"/>
                </a:solidFill>
                <a:latin typeface="Lucida Console" charset="0"/>
                <a:ea typeface="ＭＳ Ｐゴシック" charset="0"/>
                <a:cs typeface="ＭＳ Ｐゴシック" charset="0"/>
              </a:rPr>
              <a:t>INTEGER</a:t>
            </a:r>
            <a:r>
              <a:rPr lang="en-US" sz="1800" dirty="0">
                <a:latin typeface="Lucida Console" charset="0"/>
                <a:ea typeface="ＭＳ Ｐゴシック" charset="0"/>
                <a:cs typeface="ＭＳ Ｐゴシック" charset="0"/>
              </a:rPr>
              <a:t>,   </a:t>
            </a:r>
          </a:p>
          <a:p>
            <a:pPr>
              <a:lnSpc>
                <a:spcPct val="90000"/>
              </a:lnSpc>
              <a:spcBef>
                <a:spcPct val="0"/>
              </a:spcBef>
              <a:buFontTx/>
              <a:buNone/>
            </a:pPr>
            <a:r>
              <a:rPr lang="en-US" sz="1800" dirty="0">
                <a:latin typeface="Lucida Console" charset="0"/>
                <a:ea typeface="ＭＳ Ｐゴシック" charset="0"/>
                <a:cs typeface="ＭＳ Ｐゴシック" charset="0"/>
              </a:rPr>
              <a:t>   </a:t>
            </a:r>
            <a:r>
              <a:rPr lang="en-US" sz="1800" dirty="0" err="1">
                <a:latin typeface="Lucida Console" charset="0"/>
                <a:ea typeface="ＭＳ Ｐゴシック" charset="0"/>
                <a:cs typeface="ＭＳ Ｐゴシック" charset="0"/>
              </a:rPr>
              <a:t>sname</a:t>
            </a:r>
            <a:r>
              <a:rPr lang="en-US" sz="1800" dirty="0">
                <a:latin typeface="Lucida Console" charset="0"/>
                <a:ea typeface="ＭＳ Ｐゴシック" charset="0"/>
                <a:cs typeface="ＭＳ Ｐゴシック" charset="0"/>
              </a:rPr>
              <a:t> CHAR(20), </a:t>
            </a:r>
          </a:p>
          <a:p>
            <a:pPr>
              <a:lnSpc>
                <a:spcPct val="90000"/>
              </a:lnSpc>
              <a:spcBef>
                <a:spcPct val="0"/>
              </a:spcBef>
              <a:buFontTx/>
              <a:buNone/>
            </a:pPr>
            <a:r>
              <a:rPr lang="en-US" sz="1800" dirty="0">
                <a:latin typeface="Lucida Console" charset="0"/>
                <a:ea typeface="ＭＳ Ｐゴシック" charset="0"/>
                <a:cs typeface="ＭＳ Ｐゴシック" charset="0"/>
              </a:rPr>
              <a:t>   rating INTEGER, </a:t>
            </a:r>
          </a:p>
          <a:p>
            <a:pPr>
              <a:lnSpc>
                <a:spcPct val="90000"/>
              </a:lnSpc>
              <a:spcBef>
                <a:spcPct val="0"/>
              </a:spcBef>
              <a:buFontTx/>
              <a:buNone/>
            </a:pPr>
            <a:r>
              <a:rPr lang="en-US" sz="1800" dirty="0">
                <a:latin typeface="Lucida Console" charset="0"/>
                <a:ea typeface="ＭＳ Ｐゴシック" charset="0"/>
                <a:cs typeface="ＭＳ Ｐゴシック" charset="0"/>
              </a:rPr>
              <a:t>   age REAL,</a:t>
            </a:r>
          </a:p>
          <a:p>
            <a:pPr>
              <a:lnSpc>
                <a:spcPct val="90000"/>
              </a:lnSpc>
              <a:spcBef>
                <a:spcPct val="0"/>
              </a:spcBef>
              <a:buFontTx/>
              <a:buNone/>
            </a:pPr>
            <a:r>
              <a:rPr lang="en-US" sz="1800" dirty="0">
                <a:latin typeface="Lucida Console" charset="0"/>
                <a:ea typeface="ＭＳ Ｐゴシック" charset="0"/>
                <a:cs typeface="ＭＳ Ｐゴシック" charset="0"/>
              </a:rPr>
              <a:t>   </a:t>
            </a:r>
            <a:r>
              <a:rPr lang="en-US" sz="1800" dirty="0">
                <a:solidFill>
                  <a:schemeClr val="accent5"/>
                </a:solidFill>
                <a:latin typeface="Lucida Console" charset="0"/>
                <a:ea typeface="ＭＳ Ｐゴシック" charset="0"/>
                <a:cs typeface="ＭＳ Ｐゴシック" charset="0"/>
              </a:rPr>
              <a:t>PRIMARY KEY</a:t>
            </a:r>
            <a:r>
              <a:rPr lang="en-US" sz="1800" dirty="0">
                <a:latin typeface="Lucida Console" charset="0"/>
                <a:ea typeface="ＭＳ Ｐゴシック" charset="0"/>
                <a:cs typeface="ＭＳ Ｐゴシック" charset="0"/>
              </a:rPr>
              <a:t> (</a:t>
            </a:r>
            <a:r>
              <a:rPr lang="en-US" sz="1800" dirty="0" err="1">
                <a:latin typeface="Lucida Console" charset="0"/>
                <a:ea typeface="ＭＳ Ｐゴシック" charset="0"/>
                <a:cs typeface="ＭＳ Ｐゴシック" charset="0"/>
              </a:rPr>
              <a:t>sid</a:t>
            </a:r>
            <a:r>
              <a:rPr lang="en-US" sz="1800" dirty="0">
                <a:latin typeface="Lucida Console" charset="0"/>
                <a:ea typeface="ＭＳ Ｐゴシック" charset="0"/>
                <a:cs typeface="ＭＳ Ｐゴシック" charset="0"/>
              </a:rPr>
              <a:t>));</a:t>
            </a:r>
          </a:p>
          <a:p>
            <a:pPr>
              <a:lnSpc>
                <a:spcPct val="90000"/>
              </a:lnSpc>
              <a:buFontTx/>
              <a:buNone/>
            </a:pPr>
            <a:endParaRPr lang="en-US" sz="1800" dirty="0">
              <a:latin typeface="Lucida Console" charset="0"/>
              <a:ea typeface="ＭＳ Ｐゴシック" charset="0"/>
              <a:cs typeface="ＭＳ Ｐゴシック" charset="0"/>
            </a:endParaRPr>
          </a:p>
          <a:p>
            <a:pPr>
              <a:lnSpc>
                <a:spcPct val="90000"/>
              </a:lnSpc>
              <a:spcBef>
                <a:spcPct val="0"/>
              </a:spcBef>
              <a:buFontTx/>
              <a:buNone/>
            </a:pPr>
            <a:r>
              <a:rPr lang="en-US" sz="1800" dirty="0">
                <a:latin typeface="Lucida Console" charset="0"/>
                <a:ea typeface="ＭＳ Ｐゴシック" charset="0"/>
                <a:cs typeface="ＭＳ Ｐゴシック" charset="0"/>
              </a:rPr>
              <a:t>CREATE TABLE Boats (</a:t>
            </a:r>
          </a:p>
          <a:p>
            <a:pPr>
              <a:lnSpc>
                <a:spcPct val="90000"/>
              </a:lnSpc>
              <a:spcBef>
                <a:spcPct val="0"/>
              </a:spcBef>
              <a:buFontTx/>
              <a:buNone/>
            </a:pPr>
            <a:r>
              <a:rPr lang="en-US" sz="1800" dirty="0">
                <a:latin typeface="Lucida Console" charset="0"/>
                <a:ea typeface="ＭＳ Ｐゴシック" charset="0"/>
                <a:cs typeface="ＭＳ Ｐゴシック" charset="0"/>
              </a:rPr>
              <a:t>   bid INTEGER,     	</a:t>
            </a:r>
          </a:p>
          <a:p>
            <a:pPr>
              <a:lnSpc>
                <a:spcPct val="90000"/>
              </a:lnSpc>
              <a:spcBef>
                <a:spcPct val="0"/>
              </a:spcBef>
              <a:buFontTx/>
              <a:buNone/>
            </a:pPr>
            <a:r>
              <a:rPr lang="en-US" sz="1800" dirty="0">
                <a:latin typeface="Lucida Console" charset="0"/>
                <a:ea typeface="ＭＳ Ｐゴシック" charset="0"/>
                <a:cs typeface="ＭＳ Ｐゴシック" charset="0"/>
              </a:rPr>
              <a:t>   </a:t>
            </a:r>
            <a:r>
              <a:rPr lang="en-US" sz="1800" dirty="0" err="1">
                <a:latin typeface="Lucida Console" charset="0"/>
                <a:ea typeface="ＭＳ Ｐゴシック" charset="0"/>
                <a:cs typeface="ＭＳ Ｐゴシック" charset="0"/>
              </a:rPr>
              <a:t>bname</a:t>
            </a:r>
            <a:r>
              <a:rPr lang="en-US" sz="1800" dirty="0">
                <a:latin typeface="Lucida Console" charset="0"/>
                <a:ea typeface="ＭＳ Ｐゴシック" charset="0"/>
                <a:cs typeface="ＭＳ Ｐゴシック" charset="0"/>
              </a:rPr>
              <a:t> CHAR (20), </a:t>
            </a:r>
          </a:p>
          <a:p>
            <a:pPr>
              <a:lnSpc>
                <a:spcPct val="90000"/>
              </a:lnSpc>
              <a:spcBef>
                <a:spcPct val="0"/>
              </a:spcBef>
              <a:buFontTx/>
              <a:buNone/>
            </a:pPr>
            <a:r>
              <a:rPr lang="en-US" sz="1800" dirty="0">
                <a:latin typeface="Lucida Console" charset="0"/>
                <a:ea typeface="ＭＳ Ｐゴシック" charset="0"/>
                <a:cs typeface="ＭＳ Ｐゴシック" charset="0"/>
              </a:rPr>
              <a:t>   color CHAR(10), </a:t>
            </a:r>
          </a:p>
          <a:p>
            <a:pPr>
              <a:lnSpc>
                <a:spcPct val="90000"/>
              </a:lnSpc>
              <a:spcBef>
                <a:spcPct val="0"/>
              </a:spcBef>
              <a:buFontTx/>
              <a:buNone/>
            </a:pPr>
            <a:r>
              <a:rPr lang="en-US" sz="1800" dirty="0">
                <a:latin typeface="Lucida Console" charset="0"/>
                <a:ea typeface="ＭＳ Ｐゴシック" charset="0"/>
                <a:cs typeface="ＭＳ Ｐゴシック" charset="0"/>
              </a:rPr>
              <a:t>   PRIMARY KEY (bid));</a:t>
            </a:r>
          </a:p>
          <a:p>
            <a:pPr>
              <a:lnSpc>
                <a:spcPct val="90000"/>
              </a:lnSpc>
              <a:buFontTx/>
              <a:buNone/>
            </a:pPr>
            <a:endParaRPr lang="en-US" sz="1800" dirty="0">
              <a:latin typeface="Lucida Console" charset="0"/>
              <a:ea typeface="ＭＳ Ｐゴシック" charset="0"/>
              <a:cs typeface="ＭＳ Ｐゴシック" charset="0"/>
            </a:endParaRPr>
          </a:p>
          <a:p>
            <a:pPr>
              <a:lnSpc>
                <a:spcPct val="90000"/>
              </a:lnSpc>
              <a:spcBef>
                <a:spcPct val="0"/>
              </a:spcBef>
              <a:buFontTx/>
              <a:buNone/>
            </a:pPr>
            <a:r>
              <a:rPr lang="en-US" sz="1800" dirty="0">
                <a:latin typeface="Lucida Console" charset="0"/>
                <a:ea typeface="ＭＳ Ｐゴシック" charset="0"/>
                <a:cs typeface="ＭＳ Ｐゴシック" charset="0"/>
              </a:rPr>
              <a:t> CREATE TABLE Reserves (</a:t>
            </a:r>
          </a:p>
          <a:p>
            <a:pPr>
              <a:lnSpc>
                <a:spcPct val="90000"/>
              </a:lnSpc>
              <a:spcBef>
                <a:spcPct val="0"/>
              </a:spcBef>
              <a:buFontTx/>
              <a:buNone/>
            </a:pPr>
            <a:r>
              <a:rPr lang="en-US" sz="1800" dirty="0">
                <a:latin typeface="Lucida Console" charset="0"/>
                <a:ea typeface="ＭＳ Ｐゴシック" charset="0"/>
                <a:cs typeface="ＭＳ Ｐゴシック" charset="0"/>
              </a:rPr>
              <a:t>   </a:t>
            </a:r>
            <a:r>
              <a:rPr lang="en-US" sz="1800" dirty="0" err="1">
                <a:latin typeface="Lucida Console" charset="0"/>
                <a:ea typeface="ＭＳ Ｐゴシック" charset="0"/>
                <a:cs typeface="ＭＳ Ｐゴシック" charset="0"/>
              </a:rPr>
              <a:t>sid</a:t>
            </a:r>
            <a:r>
              <a:rPr lang="en-US" sz="1800" dirty="0">
                <a:latin typeface="Lucida Console" charset="0"/>
                <a:ea typeface="ＭＳ Ｐゴシック" charset="0"/>
                <a:cs typeface="ＭＳ Ｐゴシック" charset="0"/>
              </a:rPr>
              <a:t> INTEGER,      </a:t>
            </a:r>
          </a:p>
          <a:p>
            <a:pPr>
              <a:lnSpc>
                <a:spcPct val="90000"/>
              </a:lnSpc>
              <a:spcBef>
                <a:spcPct val="0"/>
              </a:spcBef>
              <a:buFontTx/>
              <a:buNone/>
            </a:pPr>
            <a:r>
              <a:rPr lang="en-US" sz="1800" dirty="0">
                <a:latin typeface="Lucida Console" charset="0"/>
                <a:ea typeface="ＭＳ Ｐゴシック" charset="0"/>
                <a:cs typeface="ＭＳ Ｐゴシック" charset="0"/>
              </a:rPr>
              <a:t>   bid INTEGER, </a:t>
            </a:r>
          </a:p>
          <a:p>
            <a:pPr>
              <a:lnSpc>
                <a:spcPct val="90000"/>
              </a:lnSpc>
              <a:spcBef>
                <a:spcPct val="0"/>
              </a:spcBef>
              <a:buFontTx/>
              <a:buNone/>
            </a:pPr>
            <a:r>
              <a:rPr lang="en-US" sz="1800" dirty="0">
                <a:latin typeface="Lucida Console" charset="0"/>
                <a:ea typeface="ＭＳ Ｐゴシック" charset="0"/>
                <a:cs typeface="ＭＳ Ｐゴシック" charset="0"/>
              </a:rPr>
              <a:t>   day DATE, </a:t>
            </a:r>
          </a:p>
          <a:p>
            <a:pPr>
              <a:lnSpc>
                <a:spcPct val="90000"/>
              </a:lnSpc>
              <a:spcBef>
                <a:spcPct val="0"/>
              </a:spcBef>
              <a:buFontTx/>
              <a:buNone/>
            </a:pPr>
            <a:r>
              <a:rPr lang="en-US" sz="1800" dirty="0">
                <a:latin typeface="Lucida Console" charset="0"/>
                <a:ea typeface="ＭＳ Ｐゴシック" charset="0"/>
                <a:cs typeface="ＭＳ Ｐゴシック" charset="0"/>
              </a:rPr>
              <a:t>  PRIMARY KEY (</a:t>
            </a:r>
            <a:r>
              <a:rPr lang="en-US" sz="1800" dirty="0" err="1">
                <a:latin typeface="Lucida Console" charset="0"/>
                <a:ea typeface="ＭＳ Ｐゴシック" charset="0"/>
                <a:cs typeface="ＭＳ Ｐゴシック" charset="0"/>
              </a:rPr>
              <a:t>sid</a:t>
            </a:r>
            <a:r>
              <a:rPr lang="en-US" sz="1800" dirty="0">
                <a:latin typeface="Lucida Console" charset="0"/>
                <a:ea typeface="ＭＳ Ｐゴシック" charset="0"/>
                <a:cs typeface="ＭＳ Ｐゴシック" charset="0"/>
              </a:rPr>
              <a:t>, bid, day), </a:t>
            </a:r>
          </a:p>
          <a:p>
            <a:pPr>
              <a:lnSpc>
                <a:spcPct val="90000"/>
              </a:lnSpc>
              <a:spcBef>
                <a:spcPct val="0"/>
              </a:spcBef>
              <a:buFontTx/>
              <a:buNone/>
            </a:pPr>
            <a:r>
              <a:rPr lang="en-US" sz="1800" dirty="0">
                <a:latin typeface="Lucida Console" charset="0"/>
                <a:ea typeface="ＭＳ Ｐゴシック" charset="0"/>
                <a:cs typeface="ＭＳ Ｐゴシック" charset="0"/>
              </a:rPr>
              <a:t>  </a:t>
            </a:r>
            <a:r>
              <a:rPr lang="en-US" sz="1800" dirty="0">
                <a:solidFill>
                  <a:schemeClr val="accent5"/>
                </a:solidFill>
                <a:latin typeface="Lucida Console" charset="0"/>
                <a:ea typeface="ＭＳ Ｐゴシック" charset="0"/>
                <a:cs typeface="ＭＳ Ｐゴシック" charset="0"/>
              </a:rPr>
              <a:t>FOREIGN KEY</a:t>
            </a:r>
            <a:r>
              <a:rPr lang="en-US" sz="1800" dirty="0">
                <a:latin typeface="Lucida Console" charset="0"/>
                <a:ea typeface="ＭＳ Ｐゴシック" charset="0"/>
                <a:cs typeface="ＭＳ Ｐゴシック" charset="0"/>
              </a:rPr>
              <a:t> (</a:t>
            </a:r>
            <a:r>
              <a:rPr lang="en-US" sz="1800" dirty="0" err="1">
                <a:latin typeface="Lucida Console" charset="0"/>
                <a:ea typeface="ＭＳ Ｐゴシック" charset="0"/>
                <a:cs typeface="ＭＳ Ｐゴシック" charset="0"/>
              </a:rPr>
              <a:t>sid</a:t>
            </a:r>
            <a:r>
              <a:rPr lang="en-US" sz="1800" dirty="0">
                <a:latin typeface="Lucida Console" charset="0"/>
                <a:ea typeface="ＭＳ Ｐゴシック" charset="0"/>
                <a:cs typeface="ＭＳ Ｐゴシック" charset="0"/>
              </a:rPr>
              <a:t>) REFERENCES Sailors, </a:t>
            </a:r>
          </a:p>
          <a:p>
            <a:pPr>
              <a:lnSpc>
                <a:spcPct val="90000"/>
              </a:lnSpc>
              <a:spcBef>
                <a:spcPct val="0"/>
              </a:spcBef>
              <a:buFontTx/>
              <a:buNone/>
            </a:pPr>
            <a:r>
              <a:rPr lang="en-US" sz="1800" dirty="0">
                <a:latin typeface="Lucida Console" charset="0"/>
                <a:ea typeface="ＭＳ Ｐゴシック" charset="0"/>
                <a:cs typeface="ＭＳ Ｐゴシック" charset="0"/>
              </a:rPr>
              <a:t>  FOREIGN KEY (bid) REFERENCES Boats)</a:t>
            </a:r>
            <a:r>
              <a:rPr lang="en-US" sz="1800" dirty="0">
                <a:solidFill>
                  <a:schemeClr val="accent5"/>
                </a:solidFill>
                <a:latin typeface="Lucida Console" charset="0"/>
                <a:ea typeface="ＭＳ Ｐゴシック" charset="0"/>
                <a:cs typeface="ＭＳ Ｐゴシック" charset="0"/>
              </a:rPr>
              <a:t>;</a:t>
            </a:r>
          </a:p>
          <a:p>
            <a:pPr>
              <a:lnSpc>
                <a:spcPct val="90000"/>
              </a:lnSpc>
            </a:pPr>
            <a:endParaRPr lang="en-US" sz="1800" dirty="0">
              <a:latin typeface="Lucida Console" charset="0"/>
              <a:ea typeface="ＭＳ Ｐゴシック" charset="0"/>
              <a:cs typeface="ＭＳ Ｐゴシック" charset="0"/>
            </a:endParaRPr>
          </a:p>
        </p:txBody>
      </p:sp>
      <p:graphicFrame>
        <p:nvGraphicFramePr>
          <p:cNvPr id="95278" name="Group 46"/>
          <p:cNvGraphicFramePr>
            <a:graphicFrameLocks noGrp="1"/>
          </p:cNvGraphicFramePr>
          <p:nvPr>
            <p:extLst/>
          </p:nvPr>
        </p:nvGraphicFramePr>
        <p:xfrm>
          <a:off x="2316271" y="1145196"/>
          <a:ext cx="3200400" cy="1341440"/>
        </p:xfrm>
        <a:graphic>
          <a:graphicData uri="http://schemas.openxmlformats.org/drawingml/2006/table">
            <a:tbl>
              <a:tblPr/>
              <a:tblGrid>
                <a:gridCol w="6096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800100">
                  <a:extLst>
                    <a:ext uri="{9D8B030D-6E8A-4147-A177-3AD203B41FA5}">
                      <a16:colId xmlns:a16="http://schemas.microsoft.com/office/drawing/2014/main" val="20003"/>
                    </a:ext>
                  </a:extLst>
                </a:gridCol>
              </a:tblGrid>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sng" strike="noStrike" cap="none" normalizeH="0" baseline="0">
                          <a:ln>
                            <a:noFill/>
                          </a:ln>
                          <a:solidFill>
                            <a:schemeClr val="tx1"/>
                          </a:solidFill>
                          <a:effectLst/>
                          <a:latin typeface="Tahoma" charset="0"/>
                        </a:rPr>
                        <a:t>sid</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sname</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rating</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age</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extLst>
                  <a:ext uri="{0D108BD9-81ED-4DB2-BD59-A6C34878D82A}">
                    <a16:rowId xmlns:a16="http://schemas.microsoft.com/office/drawing/2014/main" val="10000"/>
                  </a:ext>
                </a:extLst>
              </a:tr>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1</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Fred</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7</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22</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2</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Jim</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2</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39</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3</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Nancy</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8</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ahoma" charset="0"/>
                        </a:rPr>
                        <a:t>27</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95302" name="Group 70"/>
          <p:cNvGraphicFramePr>
            <a:graphicFrameLocks noGrp="1"/>
          </p:cNvGraphicFramePr>
          <p:nvPr>
            <p:extLst/>
          </p:nvPr>
        </p:nvGraphicFramePr>
        <p:xfrm>
          <a:off x="2316271" y="3050196"/>
          <a:ext cx="3200400" cy="1341440"/>
        </p:xfrm>
        <a:graphic>
          <a:graphicData uri="http://schemas.openxmlformats.org/drawingml/2006/table">
            <a:tbl>
              <a:tblPr/>
              <a:tblGrid>
                <a:gridCol w="800100">
                  <a:extLst>
                    <a:ext uri="{9D8B030D-6E8A-4147-A177-3AD203B41FA5}">
                      <a16:colId xmlns:a16="http://schemas.microsoft.com/office/drawing/2014/main" val="20000"/>
                    </a:ext>
                  </a:extLst>
                </a:gridCol>
                <a:gridCol w="1474788">
                  <a:extLst>
                    <a:ext uri="{9D8B030D-6E8A-4147-A177-3AD203B41FA5}">
                      <a16:colId xmlns:a16="http://schemas.microsoft.com/office/drawing/2014/main" val="20001"/>
                    </a:ext>
                  </a:extLst>
                </a:gridCol>
                <a:gridCol w="925512">
                  <a:extLst>
                    <a:ext uri="{9D8B030D-6E8A-4147-A177-3AD203B41FA5}">
                      <a16:colId xmlns:a16="http://schemas.microsoft.com/office/drawing/2014/main" val="20002"/>
                    </a:ext>
                  </a:extLst>
                </a:gridCol>
              </a:tblGrid>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sng" strike="noStrike" cap="none" normalizeH="0" baseline="0">
                          <a:ln>
                            <a:noFill/>
                          </a:ln>
                          <a:solidFill>
                            <a:schemeClr val="tx1"/>
                          </a:solidFill>
                          <a:effectLst/>
                          <a:latin typeface="Tahoma" charset="0"/>
                        </a:rPr>
                        <a:t>bid</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bname</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color</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extLst>
                  <a:ext uri="{0D108BD9-81ED-4DB2-BD59-A6C34878D82A}">
                    <a16:rowId xmlns:a16="http://schemas.microsoft.com/office/drawing/2014/main" val="10000"/>
                  </a:ext>
                </a:extLst>
              </a:tr>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101</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Nina</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red</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102</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Pinta</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blue</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3353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103</a:t>
                      </a:r>
                    </a:p>
                  </a:txBody>
                  <a:tcPr marT="45731" marB="457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Santa Maria</a:t>
                      </a:r>
                    </a:p>
                  </a:txBody>
                  <a:tcPr marT="45731" marB="457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red</a:t>
                      </a:r>
                    </a:p>
                  </a:txBody>
                  <a:tcPr marT="45731" marB="457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5322" name="Group 90"/>
          <p:cNvGraphicFramePr>
            <a:graphicFrameLocks noGrp="1"/>
          </p:cNvGraphicFramePr>
          <p:nvPr>
            <p:extLst/>
          </p:nvPr>
        </p:nvGraphicFramePr>
        <p:xfrm>
          <a:off x="2316271" y="5183796"/>
          <a:ext cx="3200400" cy="1028700"/>
        </p:xfrm>
        <a:graphic>
          <a:graphicData uri="http://schemas.openxmlformats.org/drawingml/2006/table">
            <a:tbl>
              <a:tblPr/>
              <a:tblGrid>
                <a:gridCol w="1066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sng" strike="noStrike" cap="none" normalizeH="0" baseline="0">
                          <a:ln>
                            <a:noFill/>
                          </a:ln>
                          <a:solidFill>
                            <a:schemeClr val="tx1"/>
                          </a:solidFill>
                          <a:effectLst/>
                          <a:latin typeface="Tahoma" charset="0"/>
                        </a:rPr>
                        <a:t>sid</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sng" strike="noStrike" cap="none" normalizeH="0" baseline="0">
                          <a:ln>
                            <a:noFill/>
                          </a:ln>
                          <a:solidFill>
                            <a:schemeClr val="tx1"/>
                          </a:solidFill>
                          <a:effectLst/>
                          <a:latin typeface="Tahoma" charset="0"/>
                        </a:rPr>
                        <a:t>bid</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sng" strike="noStrike" cap="none" normalizeH="0" baseline="0">
                          <a:ln>
                            <a:noFill/>
                          </a:ln>
                          <a:solidFill>
                            <a:schemeClr val="tx1"/>
                          </a:solidFill>
                          <a:effectLst/>
                          <a:latin typeface="Tahoma" charset="0"/>
                        </a:rPr>
                        <a:t>day</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50195"/>
                      </a:schemeClr>
                    </a:solidFill>
                  </a:tcPr>
                </a:tc>
                <a:extLst>
                  <a:ext uri="{0D108BD9-81ED-4DB2-BD59-A6C34878D82A}">
                    <a16:rowId xmlns:a16="http://schemas.microsoft.com/office/drawing/2014/main" val="10000"/>
                  </a:ext>
                </a:extLst>
              </a:tr>
              <a:tr h="3429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102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9/12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102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ahoma" charset="0"/>
                        </a:rPr>
                        <a:t>9/13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bl>
          </a:graphicData>
        </a:graphic>
      </p:graphicFrame>
      <p:cxnSp>
        <p:nvCxnSpPr>
          <p:cNvPr id="95324" name="AutoShape 92"/>
          <p:cNvCxnSpPr>
            <a:cxnSpLocks noChangeShapeType="1"/>
          </p:cNvCxnSpPr>
          <p:nvPr/>
        </p:nvCxnSpPr>
        <p:spPr bwMode="auto">
          <a:xfrm rot="10800000" flipH="1">
            <a:off x="2316271" y="1313472"/>
            <a:ext cx="1588" cy="4041775"/>
          </a:xfrm>
          <a:prstGeom prst="curvedConnector3">
            <a:avLst>
              <a:gd name="adj1" fmla="val -25500009"/>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cxnSp>
      <p:cxnSp>
        <p:nvCxnSpPr>
          <p:cNvPr id="95326" name="AutoShape 94"/>
          <p:cNvCxnSpPr>
            <a:cxnSpLocks noChangeShapeType="1"/>
          </p:cNvCxnSpPr>
          <p:nvPr/>
        </p:nvCxnSpPr>
        <p:spPr bwMode="auto">
          <a:xfrm rot="5400000" flipH="1">
            <a:off x="2249596" y="3516921"/>
            <a:ext cx="2133600" cy="1200150"/>
          </a:xfrm>
          <a:prstGeom prst="curvedConnector3">
            <a:avLst>
              <a:gd name="adj1" fmla="val 110713"/>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cxnSp>
      <p:sp>
        <p:nvSpPr>
          <p:cNvPr id="2" name="TextBox 1"/>
          <p:cNvSpPr txBox="1"/>
          <p:nvPr/>
        </p:nvSpPr>
        <p:spPr>
          <a:xfrm>
            <a:off x="9561403" y="978400"/>
            <a:ext cx="2129109" cy="646331"/>
          </a:xfrm>
          <a:prstGeom prst="rect">
            <a:avLst/>
          </a:prstGeom>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Columns have</a:t>
            </a:r>
            <a:b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rPr>
              <a:t>names</a:t>
            </a: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 and </a:t>
            </a:r>
            <a:r>
              <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rPr>
              <a:t>types</a:t>
            </a:r>
          </a:p>
        </p:txBody>
      </p:sp>
      <p:sp>
        <p:nvSpPr>
          <p:cNvPr id="11" name="TextBox 10"/>
          <p:cNvSpPr txBox="1"/>
          <p:nvPr/>
        </p:nvSpPr>
        <p:spPr>
          <a:xfrm>
            <a:off x="10180162" y="1896679"/>
            <a:ext cx="1510350" cy="923330"/>
          </a:xfrm>
          <a:prstGeom prst="rect">
            <a:avLst/>
          </a:prstGeom>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Specify</a:t>
            </a:r>
            <a:b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rPr>
              <a:t>Primary Key</a:t>
            </a:r>
            <a:b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column(s)</a:t>
            </a:r>
            <a:endPar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12" name="TextBox 11"/>
          <p:cNvSpPr txBox="1"/>
          <p:nvPr/>
        </p:nvSpPr>
        <p:spPr>
          <a:xfrm>
            <a:off x="10141690" y="3206566"/>
            <a:ext cx="1548822" cy="923330"/>
          </a:xfrm>
          <a:prstGeom prst="rect">
            <a:avLst/>
          </a:prstGeom>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Specify</a:t>
            </a:r>
            <a:b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rPr>
              <a:t>Foreign Key</a:t>
            </a:r>
            <a:b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relationships</a:t>
            </a:r>
            <a:endPar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cxnSp>
        <p:nvCxnSpPr>
          <p:cNvPr id="4" name="Straight Arrow Connector 3"/>
          <p:cNvCxnSpPr/>
          <p:nvPr/>
        </p:nvCxnSpPr>
        <p:spPr>
          <a:xfrm flipH="1" flipV="1">
            <a:off x="7202161" y="1972286"/>
            <a:ext cx="2939529" cy="386058"/>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8162693" y="978401"/>
            <a:ext cx="1728439" cy="323164"/>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7984273" y="3668231"/>
            <a:ext cx="2195890" cy="1515565"/>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24" name="TextBox 23"/>
          <p:cNvSpPr txBox="1"/>
          <p:nvPr/>
        </p:nvSpPr>
        <p:spPr>
          <a:xfrm>
            <a:off x="9709504" y="5799091"/>
            <a:ext cx="2175597" cy="646331"/>
          </a:xfrm>
          <a:prstGeom prst="rect">
            <a:avLst/>
          </a:prstGeom>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rPr>
              <a:t>Semicolon</a:t>
            </a: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 at</a:t>
            </a:r>
            <a:b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end of command</a:t>
            </a:r>
            <a:endPar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cxnSp>
        <p:nvCxnSpPr>
          <p:cNvPr id="25" name="Straight Arrow Connector 24"/>
          <p:cNvCxnSpPr/>
          <p:nvPr/>
        </p:nvCxnSpPr>
        <p:spPr>
          <a:xfrm flipV="1">
            <a:off x="11084311" y="5574138"/>
            <a:ext cx="200722" cy="248015"/>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328446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Deleting and Modifying Records</a:t>
            </a:r>
          </a:p>
        </p:txBody>
      </p:sp>
      <p:sp>
        <p:nvSpPr>
          <p:cNvPr id="4" name="Content Placeholder 3"/>
          <p:cNvSpPr>
            <a:spLocks noGrp="1"/>
          </p:cNvSpPr>
          <p:nvPr>
            <p:ph idx="1"/>
          </p:nvPr>
        </p:nvSpPr>
        <p:spPr>
          <a:xfrm>
            <a:off x="838200" y="1825625"/>
            <a:ext cx="10515600" cy="4642082"/>
          </a:xfrm>
        </p:spPr>
        <p:txBody>
          <a:bodyPr>
            <a:normAutofit/>
          </a:bodyPr>
          <a:lstStyle/>
          <a:p>
            <a:r>
              <a:rPr lang="en-US" dirty="0"/>
              <a:t>Records are deleted by specifying a condition:</a:t>
            </a:r>
          </a:p>
          <a:p>
            <a:endParaRPr lang="en-US" dirty="0"/>
          </a:p>
          <a:p>
            <a:endParaRPr lang="en-US" dirty="0"/>
          </a:p>
          <a:p>
            <a:r>
              <a:rPr lang="en-US" dirty="0"/>
              <a:t>Modifying records</a:t>
            </a:r>
          </a:p>
          <a:p>
            <a:endParaRPr lang="en-US" dirty="0"/>
          </a:p>
          <a:p>
            <a:endParaRPr lang="en-US" dirty="0"/>
          </a:p>
          <a:p>
            <a:r>
              <a:rPr lang="en-US" dirty="0"/>
              <a:t>Note: There is no way to modify records by location</a:t>
            </a:r>
          </a:p>
        </p:txBody>
      </p:sp>
      <p:sp>
        <p:nvSpPr>
          <p:cNvPr id="3" name="TextBox 2"/>
          <p:cNvSpPr txBox="1"/>
          <p:nvPr/>
        </p:nvSpPr>
        <p:spPr>
          <a:xfrm>
            <a:off x="2163337" y="2408666"/>
            <a:ext cx="7244291" cy="83099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DELETE FROM students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WHERE LOWER(name) =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sergey</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brin</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a:t>
            </a:r>
          </a:p>
        </p:txBody>
      </p:sp>
      <p:sp>
        <p:nvSpPr>
          <p:cNvPr id="6" name="Rounded Rectangular Callout 5"/>
          <p:cNvSpPr/>
          <p:nvPr/>
        </p:nvSpPr>
        <p:spPr>
          <a:xfrm>
            <a:off x="3869472" y="3385597"/>
            <a:ext cx="2430966" cy="345688"/>
          </a:xfrm>
          <a:prstGeom prst="wedgeRoundRectCallout">
            <a:avLst>
              <a:gd name="adj1" fmla="val -9365"/>
              <a:gd name="adj2" fmla="val -86706"/>
              <a:gd name="adj3" fmla="val 16667"/>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rPr>
              <a:t>String Function</a:t>
            </a:r>
          </a:p>
        </p:txBody>
      </p:sp>
      <p:sp>
        <p:nvSpPr>
          <p:cNvPr id="7" name="Rectangle 6"/>
          <p:cNvSpPr/>
          <p:nvPr/>
        </p:nvSpPr>
        <p:spPr>
          <a:xfrm>
            <a:off x="2163337" y="4449438"/>
            <a:ext cx="5384807" cy="1200329"/>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UPDATE students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SET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gpa</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 1.0 +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gpa</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WHERE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dept</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 ‘CS’;</a:t>
            </a:r>
          </a:p>
        </p:txBody>
      </p:sp>
    </p:spTree>
    <p:extLst>
      <p:ext uri="{BB962C8B-B14F-4D97-AF65-F5344CB8AC3E}">
        <p14:creationId xmlns:p14="http://schemas.microsoft.com/office/powerpoint/2010/main" val="25042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database?</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24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DB7E07-3B6C-45D8-8E91-ADE02218003C}"/>
              </a:ext>
            </a:extLst>
          </p:cNvPr>
          <p:cNvPicPr>
            <a:picLocks noChangeAspect="1"/>
          </p:cNvPicPr>
          <p:nvPr/>
        </p:nvPicPr>
        <p:blipFill>
          <a:blip r:embed="rId2"/>
          <a:stretch>
            <a:fillRect/>
          </a:stretch>
        </p:blipFill>
        <p:spPr>
          <a:xfrm>
            <a:off x="6907402" y="2027121"/>
            <a:ext cx="5186648" cy="4239087"/>
          </a:xfrm>
          <a:prstGeom prst="rect">
            <a:avLst/>
          </a:prstGeom>
        </p:spPr>
      </p:pic>
      <p:sp>
        <p:nvSpPr>
          <p:cNvPr id="2" name="Title 1"/>
          <p:cNvSpPr>
            <a:spLocks noGrp="1"/>
          </p:cNvSpPr>
          <p:nvPr>
            <p:ph type="title"/>
          </p:nvPr>
        </p:nvSpPr>
        <p:spPr/>
        <p:txBody>
          <a:bodyPr/>
          <a:lstStyle/>
          <a:p>
            <a:r>
              <a:rPr lang="en-US" dirty="0"/>
              <a:t>Deleting and Modifying Records</a:t>
            </a:r>
          </a:p>
        </p:txBody>
      </p:sp>
      <p:sp>
        <p:nvSpPr>
          <p:cNvPr id="4" name="Content Placeholder 3"/>
          <p:cNvSpPr>
            <a:spLocks noGrp="1"/>
          </p:cNvSpPr>
          <p:nvPr>
            <p:ph idx="1"/>
          </p:nvPr>
        </p:nvSpPr>
        <p:spPr>
          <a:xfrm>
            <a:off x="838200" y="1825625"/>
            <a:ext cx="10515600" cy="4642082"/>
          </a:xfrm>
        </p:spPr>
        <p:txBody>
          <a:bodyPr>
            <a:normAutofit/>
          </a:bodyPr>
          <a:lstStyle/>
          <a:p>
            <a:r>
              <a:rPr lang="en-US" dirty="0"/>
              <a:t>What is wrong with the following</a:t>
            </a:r>
          </a:p>
        </p:txBody>
      </p:sp>
      <p:sp>
        <p:nvSpPr>
          <p:cNvPr id="7" name="Rectangle 6"/>
          <p:cNvSpPr/>
          <p:nvPr/>
        </p:nvSpPr>
        <p:spPr>
          <a:xfrm>
            <a:off x="1416206" y="2542579"/>
            <a:ext cx="5384807" cy="1200329"/>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UPDATE students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SET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gpa</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 1.0 +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gpa</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WHERE </a:t>
            </a:r>
            <a:r>
              <a:rPr kumimoji="0" lang="en-US" sz="2400" b="0" i="0" u="none" strike="noStrike" kern="1200" cap="none" spc="0" normalizeH="0" baseline="0" noProof="0" dirty="0" err="1">
                <a:ln>
                  <a:noFill/>
                </a:ln>
                <a:solidFill>
                  <a:srgbClr val="000000"/>
                </a:solidFill>
                <a:effectLst/>
                <a:uLnTx/>
                <a:uFillTx/>
                <a:latin typeface="Menlo" charset="0"/>
                <a:ea typeface="Menlo" charset="0"/>
                <a:cs typeface="Menlo" charset="0"/>
              </a:rPr>
              <a:t>dept</a:t>
            </a:r>
            <a:r>
              <a:rPr kumimoji="0" lang="en-US" sz="2400" b="0" i="0" u="none" strike="noStrike" kern="1200" cap="none" spc="0" normalizeH="0" baseline="0" noProof="0" dirty="0">
                <a:ln>
                  <a:noFill/>
                </a:ln>
                <a:solidFill>
                  <a:srgbClr val="000000"/>
                </a:solidFill>
                <a:effectLst/>
                <a:uLnTx/>
                <a:uFillTx/>
                <a:latin typeface="Menlo" charset="0"/>
                <a:ea typeface="Menlo" charset="0"/>
                <a:cs typeface="Menlo" charset="0"/>
              </a:rPr>
              <a:t> = ‘CS’;</a:t>
            </a:r>
          </a:p>
        </p:txBody>
      </p:sp>
      <p:sp>
        <p:nvSpPr>
          <p:cNvPr id="8" name="TextBox 7"/>
          <p:cNvSpPr txBox="1"/>
          <p:nvPr/>
        </p:nvSpPr>
        <p:spPr>
          <a:xfrm>
            <a:off x="334432" y="4408515"/>
            <a:ext cx="7313220" cy="1754326"/>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CREATE TABLE students(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name TEXT PRIMARY KEY,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gpa</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FLOAT CHECK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gpa</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&gt;= 0.0 and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gpa</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&lt;= 4.0),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age INTEGER,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a:t>
            </a:r>
            <a:r>
              <a:rPr kumimoji="0" lang="en-US" sz="1800" b="0" i="0" u="none" strike="noStrike" kern="1200" cap="none" spc="0" normalizeH="0" baseline="0" noProof="0" dirty="0" err="1">
                <a:ln>
                  <a:noFill/>
                </a:ln>
                <a:solidFill>
                  <a:srgbClr val="000000"/>
                </a:solidFill>
                <a:effectLst/>
                <a:uLnTx/>
                <a:uFillTx/>
                <a:latin typeface="Consolas" charset="0"/>
                <a:ea typeface="Consolas" charset="0"/>
                <a:cs typeface="Consolas" charset="0"/>
              </a:rPr>
              <a:t>dept</a:t>
            </a: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TEXT,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rPr>
              <a:t>	gender CHAR);</a:t>
            </a:r>
          </a:p>
        </p:txBody>
      </p:sp>
      <p:sp>
        <p:nvSpPr>
          <p:cNvPr id="5" name="Rounded Rectangle 4"/>
          <p:cNvSpPr/>
          <p:nvPr/>
        </p:nvSpPr>
        <p:spPr>
          <a:xfrm>
            <a:off x="9052517" y="2928009"/>
            <a:ext cx="401444" cy="379142"/>
          </a:xfrm>
          <a:prstGeom prst="roundRect">
            <a:avLst/>
          </a:prstGeom>
          <a:solidFill>
            <a:schemeClr val="accent4">
              <a:alpha val="51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0" name="Rounded Rectangle 9"/>
          <p:cNvSpPr/>
          <p:nvPr/>
        </p:nvSpPr>
        <p:spPr>
          <a:xfrm>
            <a:off x="9043639" y="4146665"/>
            <a:ext cx="401444" cy="379142"/>
          </a:xfrm>
          <a:prstGeom prst="roundRect">
            <a:avLst/>
          </a:prstGeom>
          <a:solidFill>
            <a:schemeClr val="accent4">
              <a:alpha val="51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1" name="Rounded Rectangle 10"/>
          <p:cNvSpPr/>
          <p:nvPr/>
        </p:nvSpPr>
        <p:spPr>
          <a:xfrm>
            <a:off x="9043639" y="4568414"/>
            <a:ext cx="401444" cy="379142"/>
          </a:xfrm>
          <a:prstGeom prst="roundRect">
            <a:avLst/>
          </a:prstGeom>
          <a:solidFill>
            <a:schemeClr val="accent4">
              <a:alpha val="51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2" name="Rounded Rectangle 11"/>
          <p:cNvSpPr/>
          <p:nvPr/>
        </p:nvSpPr>
        <p:spPr>
          <a:xfrm>
            <a:off x="2561063" y="4947556"/>
            <a:ext cx="4140820" cy="326971"/>
          </a:xfrm>
          <a:prstGeom prst="roundRect">
            <a:avLst/>
          </a:prstGeom>
          <a:solidFill>
            <a:schemeClr val="accent4">
              <a:alpha val="51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3" name="Rounded Rectangular Callout 12"/>
          <p:cNvSpPr/>
          <p:nvPr/>
        </p:nvSpPr>
        <p:spPr>
          <a:xfrm>
            <a:off x="3792646" y="5644310"/>
            <a:ext cx="2964993" cy="1037062"/>
          </a:xfrm>
          <a:prstGeom prst="wedgeRoundRectCallout">
            <a:avLst>
              <a:gd name="adj1" fmla="val -24935"/>
              <a:gd name="adj2" fmla="val -79365"/>
              <a:gd name="adj3" fmla="val 16667"/>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entury Gothic" panose="020F0302020204030204"/>
              </a:rPr>
              <a:t>U</a:t>
            </a:r>
            <a:r>
              <a:rPr kumimoji="0" lang="en-US" sz="1800" b="0" i="0" u="none" strike="noStrike" kern="1200" cap="none" spc="0" normalizeH="0" baseline="0" noProof="0" dirty="0" err="1">
                <a:ln>
                  <a:noFill/>
                </a:ln>
                <a:solidFill>
                  <a:srgbClr val="FFFFFF"/>
                </a:solidFill>
                <a:effectLst/>
                <a:uLnTx/>
                <a:uFillTx/>
                <a:latin typeface="Century Gothic" panose="020F0302020204030204"/>
                <a:ea typeface="+mn-ea"/>
                <a:cs typeface="+mn-cs"/>
              </a:rPr>
              <a:t>pdate</a:t>
            </a:r>
            <a:r>
              <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rPr>
              <a:t> would violate </a:t>
            </a:r>
            <a:br>
              <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rPr>
            </a:br>
            <a:r>
              <a:rPr kumimoji="0" lang="en-US" sz="1800" b="1" i="0" u="none" strike="noStrike" kern="1200" cap="none" spc="0" normalizeH="0" baseline="0" noProof="0" dirty="0">
                <a:ln>
                  <a:noFill/>
                </a:ln>
                <a:solidFill>
                  <a:srgbClr val="FFFFFF"/>
                </a:solidFill>
                <a:effectLst/>
                <a:uLnTx/>
                <a:uFillTx/>
                <a:latin typeface="Century Gothic" panose="020F0302020204030204"/>
                <a:ea typeface="+mn-ea"/>
                <a:cs typeface="+mn-cs"/>
              </a:rPr>
              <a:t>Integrity Constraints</a:t>
            </a:r>
          </a:p>
        </p:txBody>
      </p:sp>
    </p:spTree>
    <p:extLst>
      <p:ext uri="{BB962C8B-B14F-4D97-AF65-F5344CB8AC3E}">
        <p14:creationId xmlns:p14="http://schemas.microsoft.com/office/powerpoint/2010/main" val="338738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Dropping Tables</a:t>
            </a:r>
          </a:p>
        </p:txBody>
      </p:sp>
      <p:sp>
        <p:nvSpPr>
          <p:cNvPr id="4" name="Content Placeholder 3">
            <a:extLst>
              <a:ext uri="{FF2B5EF4-FFF2-40B4-BE49-F238E27FC236}">
                <a16:creationId xmlns:a16="http://schemas.microsoft.com/office/drawing/2014/main" id="{48A06B14-DAF0-4ED1-B12F-8E63782F2792}"/>
              </a:ext>
            </a:extLst>
          </p:cNvPr>
          <p:cNvSpPr>
            <a:spLocks noGrp="1"/>
          </p:cNvSpPr>
          <p:nvPr>
            <p:ph idx="1"/>
          </p:nvPr>
        </p:nvSpPr>
        <p:spPr/>
        <p:txBody>
          <a:bodyPr/>
          <a:lstStyle/>
          <a:p>
            <a:r>
              <a:rPr lang="en-US" dirty="0"/>
              <a:t>To delete a table entirely from our database, we can use the “DROP TABLES” command.</a:t>
            </a:r>
          </a:p>
          <a:p>
            <a:r>
              <a:rPr lang="en-US" dirty="0"/>
              <a:t>Example: </a:t>
            </a:r>
            <a:r>
              <a:rPr lang="en-US" dirty="0">
                <a:solidFill>
                  <a:srgbClr val="000000"/>
                </a:solidFill>
                <a:latin typeface="Consolas" charset="0"/>
                <a:ea typeface="Consolas" charset="0"/>
                <a:cs typeface="Consolas" charset="0"/>
              </a:rPr>
              <a:t>DROP TABLE tips;</a:t>
            </a:r>
          </a:p>
          <a:p>
            <a:r>
              <a:rPr lang="en-US" dirty="0"/>
              <a:t>Be careful, there is no easy way to undo this command.</a:t>
            </a:r>
          </a:p>
          <a:p>
            <a:endParaRPr lang="en-US" dirty="0"/>
          </a:p>
        </p:txBody>
      </p:sp>
      <p:sp>
        <p:nvSpPr>
          <p:cNvPr id="3" name="TextBox 2"/>
          <p:cNvSpPr txBox="1"/>
          <p:nvPr/>
        </p:nvSpPr>
        <p:spPr>
          <a:xfrm>
            <a:off x="1246628" y="5807632"/>
            <a:ext cx="184731" cy="369332"/>
          </a:xfrm>
          <a:prstGeom prst="rect">
            <a:avLst/>
          </a:prstGeom>
        </p:spPr>
        <p:txBody>
          <a:bodyPr wrap="none" rtlCol="0">
            <a:spAutoFit/>
          </a:bodyPr>
          <a:lstStyle/>
          <a:p>
            <a:pPr lvl="0">
              <a:defRPr/>
            </a:pPr>
            <a:endParaRPr kumimoji="0" lang="en-US" sz="1800" b="0" i="0" u="none" strike="noStrike" kern="1200" cap="none" spc="0" normalizeH="0" baseline="0" noProof="0" dirty="0">
              <a:ln>
                <a:noFill/>
              </a:ln>
              <a:solidFill>
                <a:srgbClr val="000000"/>
              </a:solidFill>
              <a:effectLst/>
              <a:uLnTx/>
              <a:uFillTx/>
              <a:latin typeface="Consolas" charset="0"/>
              <a:ea typeface="Consolas" charset="0"/>
              <a:cs typeface="Consolas" charset="0"/>
            </a:endParaRPr>
          </a:p>
        </p:txBody>
      </p:sp>
    </p:spTree>
    <p:extLst>
      <p:ext uri="{BB962C8B-B14F-4D97-AF65-F5344CB8AC3E}">
        <p14:creationId xmlns:p14="http://schemas.microsoft.com/office/powerpoint/2010/main" val="2095506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Querying Tables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43315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ea typeface="Osaka" charset="0"/>
                <a:cs typeface="Helvetica Neue Light"/>
              </a:rPr>
              <a:t>SQL DML:</a:t>
            </a:r>
            <a:br>
              <a:rPr lang="en-US" dirty="0">
                <a:ea typeface="Osaka" charset="0"/>
                <a:cs typeface="Helvetica Neue Light"/>
              </a:rPr>
            </a:br>
            <a:r>
              <a:rPr lang="en-US" dirty="0">
                <a:ea typeface="Osaka" charset="0"/>
                <a:cs typeface="Helvetica Neue Light"/>
              </a:rPr>
              <a:t>Basic Single-Table Queries</a:t>
            </a:r>
          </a:p>
        </p:txBody>
      </p:sp>
      <p:sp>
        <p:nvSpPr>
          <p:cNvPr id="18435" name="Rectangle 3"/>
          <p:cNvSpPr>
            <a:spLocks noGrp="1" noChangeArrowheads="1"/>
          </p:cNvSpPr>
          <p:nvPr>
            <p:ph idx="1"/>
          </p:nvPr>
        </p:nvSpPr>
        <p:spPr/>
        <p:txBody>
          <a:bodyPr anchor="t">
            <a:normAutofit/>
          </a:bodyPr>
          <a:lstStyle/>
          <a:p>
            <a:pPr marL="14287" indent="0">
              <a:lnSpc>
                <a:spcPct val="100000"/>
              </a:lnSpc>
              <a:buNone/>
            </a:pPr>
            <a:r>
              <a:rPr lang="en-US" sz="2400" dirty="0">
                <a:solidFill>
                  <a:srgbClr val="FF0000"/>
                </a:solidFill>
                <a:latin typeface="Lucida Sans Typewriter" charset="0"/>
                <a:ea typeface="Osaka" charset="0"/>
                <a:cs typeface="Osaka" charset="0"/>
              </a:rPr>
              <a:t>SELECT </a:t>
            </a:r>
            <a:r>
              <a:rPr lang="en-US" sz="2400" dirty="0">
                <a:latin typeface="Lucida Sans Typewriter" charset="0"/>
                <a:ea typeface="Osaka" charset="0"/>
                <a:cs typeface="Osaka" charset="0"/>
              </a:rPr>
              <a:t>[</a:t>
            </a:r>
            <a:r>
              <a:rPr lang="en-US" sz="2400" dirty="0">
                <a:solidFill>
                  <a:srgbClr val="FF0000"/>
                </a:solidFill>
                <a:latin typeface="Lucida Sans Typewriter" charset="0"/>
                <a:ea typeface="Osaka" charset="0"/>
                <a:cs typeface="Osaka" charset="0"/>
              </a:rPr>
              <a:t>DISTINCT</a:t>
            </a:r>
            <a:r>
              <a:rPr lang="en-US" sz="2400" dirty="0">
                <a:latin typeface="Lucida Sans Typewriter" charset="0"/>
                <a:ea typeface="Osaka" charset="0"/>
                <a:cs typeface="Osaka" charset="0"/>
              </a:rPr>
              <a:t>] </a:t>
            </a:r>
            <a:r>
              <a:rPr lang="en-US" sz="2400" i="1" dirty="0">
                <a:latin typeface="Lucida Sans Typewriter" charset="0"/>
                <a:ea typeface="Osaka" charset="0"/>
                <a:cs typeface="Osaka" charset="0"/>
              </a:rPr>
              <a:t>&lt;column expression list&gt;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 </a:t>
            </a:r>
            <a:r>
              <a:rPr lang="en-US" sz="2400" i="1" dirty="0">
                <a:latin typeface="Lucida Sans Typewriter" charset="0"/>
                <a:ea typeface="Osaka" charset="0"/>
                <a:cs typeface="Osaka" charset="0"/>
              </a:rPr>
              <a:t>&lt;single table&gt;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a:t>
            </a:r>
            <a:r>
              <a:rPr lang="en-US" sz="2400" dirty="0">
                <a:solidFill>
                  <a:srgbClr val="FF0000"/>
                </a:solidFill>
                <a:latin typeface="Lucida Sans Typewriter" charset="0"/>
                <a:ea typeface="Osaka" charset="0"/>
                <a:cs typeface="Osaka" charset="0"/>
              </a:rPr>
              <a:t>WHERE</a:t>
            </a:r>
            <a:r>
              <a:rPr lang="en-US" sz="2400" dirty="0">
                <a:latin typeface="Lucida Sans Typewriter" charset="0"/>
                <a:ea typeface="Osaka" charset="0"/>
                <a:cs typeface="Osaka" charset="0"/>
              </a:rPr>
              <a:t> </a:t>
            </a:r>
            <a:r>
              <a:rPr lang="en-US" sz="2400" i="1" dirty="0">
                <a:latin typeface="Lucida Sans Typewriter" charset="0"/>
                <a:ea typeface="Osaka" charset="0"/>
                <a:cs typeface="Osaka" charset="0"/>
              </a:rPr>
              <a:t>&lt;predicate&gt;</a:t>
            </a:r>
            <a:r>
              <a:rPr lang="en-US" sz="2400" dirty="0">
                <a:latin typeface="Lucida Sans Typewriter" charset="0"/>
                <a:ea typeface="Osaka" charset="0"/>
                <a:cs typeface="Osaka" charset="0"/>
              </a:rPr>
              <a: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a:t>
            </a:r>
            <a:r>
              <a:rPr lang="en-US" sz="2400" dirty="0">
                <a:solidFill>
                  <a:srgbClr val="FF0000"/>
                </a:solidFill>
                <a:latin typeface="Lucida Sans Typewriter" charset="0"/>
                <a:ea typeface="Osaka" charset="0"/>
                <a:cs typeface="Osaka" charset="0"/>
              </a:rPr>
              <a:t>GROUP BY </a:t>
            </a:r>
            <a:r>
              <a:rPr lang="en-US" sz="2400" i="1" dirty="0">
                <a:latin typeface="Lucida Sans Typewriter" charset="0"/>
                <a:ea typeface="Osaka" charset="0"/>
                <a:cs typeface="Osaka" charset="0"/>
              </a:rPr>
              <a:t>&lt;column list&gt;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HAVING</a:t>
            </a:r>
            <a:r>
              <a:rPr lang="en-US" sz="2400" dirty="0">
                <a:latin typeface="Lucida Sans Typewriter" charset="0"/>
                <a:ea typeface="Osaka" charset="0"/>
                <a:cs typeface="Osaka" charset="0"/>
              </a:rPr>
              <a:t> </a:t>
            </a:r>
            <a:r>
              <a:rPr lang="en-US" sz="2400" i="1" dirty="0">
                <a:latin typeface="Lucida Sans Typewriter" charset="0"/>
                <a:ea typeface="Osaka" charset="0"/>
                <a:cs typeface="Osaka" charset="0"/>
              </a:rPr>
              <a:t>&lt;predicate&gt;</a:t>
            </a:r>
            <a:r>
              <a:rPr lang="en-US" sz="2400" dirty="0">
                <a:latin typeface="Lucida Sans Typewriter" charset="0"/>
                <a:ea typeface="Osaka" charset="0"/>
                <a:cs typeface="Osaka" charset="0"/>
              </a:rPr>
              <a:t>] ]</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a:t>
            </a:r>
            <a:r>
              <a:rPr lang="en-US" sz="2400" dirty="0">
                <a:solidFill>
                  <a:srgbClr val="FF0000"/>
                </a:solidFill>
                <a:latin typeface="Lucida Sans Typewriter" charset="0"/>
                <a:ea typeface="Osaka" charset="0"/>
                <a:cs typeface="Osaka" charset="0"/>
              </a:rPr>
              <a:t>ORDER BY </a:t>
            </a:r>
            <a:r>
              <a:rPr lang="en-US" sz="2400" i="1" dirty="0">
                <a:latin typeface="Lucida Sans Typewriter" charset="0"/>
                <a:ea typeface="Osaka" charset="0"/>
                <a:cs typeface="Osaka" charset="0"/>
              </a:rPr>
              <a:t>&lt;column list&gt;</a:t>
            </a:r>
            <a:r>
              <a:rPr lang="en-US" sz="2400" dirty="0">
                <a:latin typeface="Lucida Sans Typewriter" charset="0"/>
                <a:ea typeface="Osaka" charset="0"/>
                <a:cs typeface="Osaka" charset="0"/>
              </a:rPr>
              <a:t>]</a:t>
            </a:r>
            <a:r>
              <a:rPr lang="en-US" sz="2400" dirty="0">
                <a:solidFill>
                  <a:srgbClr val="FF0000"/>
                </a:solidFill>
                <a:latin typeface="Lucida Sans Typewriter" charset="0"/>
                <a:ea typeface="Osaka" charset="0"/>
                <a:cs typeface="Osaka" charset="0"/>
              </a:rPr>
              <a:t>;</a:t>
            </a:r>
            <a:endParaRPr lang="en-US" sz="3200" dirty="0">
              <a:latin typeface="+mj-lt"/>
              <a:ea typeface="Osaka" charset="0"/>
              <a:cs typeface="Osaka" charset="0"/>
            </a:endParaRPr>
          </a:p>
          <a:p>
            <a:pPr>
              <a:lnSpc>
                <a:spcPct val="100000"/>
              </a:lnSpc>
            </a:pPr>
            <a:r>
              <a:rPr lang="en-US" sz="3200" dirty="0">
                <a:latin typeface="+mj-lt"/>
                <a:ea typeface="Osaka" charset="0"/>
                <a:cs typeface="Osaka" charset="0"/>
              </a:rPr>
              <a:t>Elements of the basic select statement</a:t>
            </a:r>
          </a:p>
          <a:p>
            <a:pPr>
              <a:lnSpc>
                <a:spcPct val="100000"/>
              </a:lnSpc>
            </a:pPr>
            <a:r>
              <a:rPr lang="en-US" sz="3200" dirty="0">
                <a:latin typeface="+mj-lt"/>
                <a:ea typeface="Osaka" charset="0"/>
                <a:cs typeface="Osaka" charset="0"/>
              </a:rPr>
              <a:t>[Square brackets] are optional expressions.</a:t>
            </a:r>
          </a:p>
        </p:txBody>
      </p:sp>
    </p:spTree>
    <p:extLst>
      <p:ext uri="{BB962C8B-B14F-4D97-AF65-F5344CB8AC3E}">
        <p14:creationId xmlns:p14="http://schemas.microsoft.com/office/powerpoint/2010/main" val="362826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ea typeface="Osaka" charset="0"/>
                <a:cs typeface="Helvetica Neue Light"/>
              </a:rPr>
              <a:t>Basic Single-Table Queries</a:t>
            </a:r>
          </a:p>
        </p:txBody>
      </p:sp>
      <p:sp>
        <p:nvSpPr>
          <p:cNvPr id="19459" name="Rectangle 3"/>
          <p:cNvSpPr>
            <a:spLocks noGrp="1" noChangeArrowheads="1"/>
          </p:cNvSpPr>
          <p:nvPr>
            <p:ph idx="1"/>
          </p:nvPr>
        </p:nvSpPr>
        <p:spPr>
          <a:xfrm>
            <a:off x="838200" y="1825625"/>
            <a:ext cx="10515600" cy="4732338"/>
          </a:xfrm>
        </p:spPr>
        <p:txBody>
          <a:bodyPr anchor="t"/>
          <a:lstStyle/>
          <a:p>
            <a:pPr marL="14287" indent="0">
              <a:lnSpc>
                <a:spcPct val="10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a:t>
            </a:r>
            <a:r>
              <a:rPr lang="en-US" sz="2400" dirty="0">
                <a:solidFill>
                  <a:schemeClr val="bg2"/>
                </a:solidFill>
                <a:latin typeface="Lucida Sans Typewriter" charset="0"/>
                <a:ea typeface="Osaka" charset="0"/>
                <a:cs typeface="Osaka" charset="0"/>
              </a:rPr>
              <a:t>[</a:t>
            </a:r>
            <a:r>
              <a:rPr lang="en-US" sz="2400" dirty="0">
                <a:solidFill>
                  <a:schemeClr val="bg1">
                    <a:lumMod val="75000"/>
                  </a:schemeClr>
                </a:solidFill>
                <a:latin typeface="Lucida Sans Typewriter" charset="0"/>
                <a:ea typeface="Osaka" charset="0"/>
                <a:cs typeface="Osaka" charset="0"/>
              </a:rPr>
              <a:t>DISTINCT</a:t>
            </a:r>
            <a:r>
              <a:rPr lang="en-US" sz="2400" dirty="0">
                <a:solidFill>
                  <a:schemeClr val="bg2"/>
                </a:solidFill>
                <a:latin typeface="Lucida Sans Typewriter" charset="0"/>
                <a:ea typeface="Osaka" charset="0"/>
                <a:cs typeface="Osaka" charset="0"/>
              </a:rPr>
              <a:t>]</a:t>
            </a:r>
            <a:r>
              <a:rPr lang="en-US" sz="2400" dirty="0">
                <a:latin typeface="Lucida Sans Typewriter" charset="0"/>
                <a:ea typeface="Osaka" charset="0"/>
                <a:cs typeface="Osaka" charset="0"/>
              </a:rPr>
              <a:t> </a:t>
            </a:r>
            <a:r>
              <a:rPr lang="en-US" sz="2400" i="1" dirty="0">
                <a:latin typeface="Lucida Sans Typewriter" charset="0"/>
                <a:ea typeface="Osaka" charset="0"/>
                <a:cs typeface="Osaka" charset="0"/>
              </a:rPr>
              <a:t>&lt;column expression list&gt;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a:t>
            </a:r>
            <a:r>
              <a:rPr lang="en-US" sz="2400" i="1" dirty="0">
                <a:latin typeface="Lucida Sans Typewriter" charset="0"/>
                <a:ea typeface="Osaka" charset="0"/>
                <a:cs typeface="Osaka" charset="0"/>
              </a:rPr>
              <a:t>&lt;single table&gt;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a:t>
            </a:r>
            <a:r>
              <a:rPr lang="en-US" sz="2400" dirty="0">
                <a:solidFill>
                  <a:srgbClr val="FF0000"/>
                </a:solidFill>
                <a:latin typeface="Lucida Sans Typewriter" charset="0"/>
                <a:ea typeface="Osaka" charset="0"/>
                <a:cs typeface="Osaka" charset="0"/>
              </a:rPr>
              <a:t>WHERE</a:t>
            </a:r>
            <a:r>
              <a:rPr lang="en-US" sz="2400" dirty="0">
                <a:latin typeface="Lucida Sans Typewriter" charset="0"/>
                <a:ea typeface="Osaka" charset="0"/>
                <a:cs typeface="Osaka" charset="0"/>
              </a:rPr>
              <a:t> </a:t>
            </a:r>
            <a:r>
              <a:rPr lang="en-US" sz="2400" i="1" dirty="0">
                <a:latin typeface="Lucida Sans Typewriter" charset="0"/>
                <a:ea typeface="Osaka" charset="0"/>
                <a:cs typeface="Osaka" charset="0"/>
              </a:rPr>
              <a:t>&lt;predicate&gt;</a:t>
            </a:r>
            <a:r>
              <a:rPr lang="en-US" sz="2400" dirty="0">
                <a:latin typeface="Lucida Sans Typewriter" charset="0"/>
                <a:ea typeface="Osaka" charset="0"/>
                <a:cs typeface="Osaka" charset="0"/>
              </a:rPr>
              <a:t>]</a:t>
            </a:r>
            <a:br>
              <a:rPr lang="en-US" sz="2400"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[GROUP BY </a:t>
            </a:r>
            <a:r>
              <a:rPr lang="en-US" sz="2400" i="1" dirty="0">
                <a:solidFill>
                  <a:schemeClr val="bg2"/>
                </a:solidFill>
                <a:latin typeface="Lucida Sans Typewriter" charset="0"/>
                <a:ea typeface="Osaka" charset="0"/>
                <a:cs typeface="Osaka" charset="0"/>
              </a:rPr>
              <a:t>&lt;column list&gt;</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[HAVING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[ORDER BY </a:t>
            </a:r>
            <a:r>
              <a:rPr lang="en-US" sz="2400" i="1" dirty="0">
                <a:solidFill>
                  <a:schemeClr val="bg2"/>
                </a:solidFill>
                <a:latin typeface="Lucida Sans Typewriter" charset="0"/>
                <a:ea typeface="Osaka" charset="0"/>
                <a:cs typeface="Osaka" charset="0"/>
              </a:rPr>
              <a:t>&lt;column list&gt;</a:t>
            </a:r>
            <a:r>
              <a:rPr lang="en-US" sz="2400" dirty="0">
                <a:solidFill>
                  <a:schemeClr val="bg2"/>
                </a:solidFill>
                <a:latin typeface="Lucida Sans Typewriter" charset="0"/>
                <a:ea typeface="Osaka" charset="0"/>
                <a:cs typeface="Osaka" charset="0"/>
              </a:rPr>
              <a:t>] </a:t>
            </a:r>
            <a:r>
              <a:rPr lang="en-US" sz="2400" dirty="0">
                <a:latin typeface="Lucida Sans Typewriter" charset="0"/>
                <a:ea typeface="Osaka" charset="0"/>
                <a:cs typeface="Osaka" charset="0"/>
              </a:rPr>
              <a:t>;</a:t>
            </a:r>
            <a:endParaRPr lang="en-US" sz="2000" dirty="0">
              <a:solidFill>
                <a:schemeClr val="bg2"/>
              </a:solidFill>
              <a:latin typeface="Lucida Sans Typewriter" charset="0"/>
              <a:ea typeface="Osaka" charset="0"/>
              <a:cs typeface="Osaka" charset="0"/>
            </a:endParaRPr>
          </a:p>
          <a:p>
            <a:r>
              <a:rPr lang="en-US" sz="2000" dirty="0">
                <a:ea typeface="Osaka" charset="0"/>
                <a:cs typeface="Helvetica Neue"/>
              </a:rPr>
              <a:t>Simplest version is straightforward</a:t>
            </a:r>
          </a:p>
          <a:p>
            <a:pPr lvl="1"/>
            <a:r>
              <a:rPr lang="en-US" sz="2000" dirty="0">
                <a:ea typeface="Osaka" charset="0"/>
                <a:cs typeface="Helvetica Neue"/>
              </a:rPr>
              <a:t>Produce all tuples in the table that </a:t>
            </a:r>
            <a:r>
              <a:rPr lang="en-US" sz="2000" b="1" dirty="0">
                <a:ea typeface="Osaka" charset="0"/>
                <a:cs typeface="Helvetica Neue"/>
              </a:rPr>
              <a:t>satisfy the predicate</a:t>
            </a:r>
          </a:p>
          <a:p>
            <a:pPr lvl="1"/>
            <a:r>
              <a:rPr lang="en-US" sz="2000" dirty="0">
                <a:ea typeface="Osaka" charset="0"/>
                <a:cs typeface="Helvetica Neue"/>
              </a:rPr>
              <a:t>Output the expressions in the </a:t>
            </a:r>
            <a:r>
              <a:rPr lang="en-US" sz="2000" b="1" dirty="0">
                <a:ea typeface="Osaka" charset="0"/>
                <a:cs typeface="Helvetica Neue"/>
              </a:rPr>
              <a:t>SELECT list</a:t>
            </a:r>
            <a:r>
              <a:rPr lang="en-US" b="1" dirty="0">
                <a:solidFill>
                  <a:schemeClr val="bg2"/>
                </a:solidFill>
                <a:ea typeface="Osaka" charset="0"/>
                <a:cs typeface="Helvetica Neue"/>
              </a:rPr>
              <a:t> </a:t>
            </a:r>
          </a:p>
          <a:p>
            <a:pPr lvl="1"/>
            <a:r>
              <a:rPr lang="en-US" sz="2000" b="1" dirty="0">
                <a:ea typeface="Osaka" charset="0"/>
                <a:cs typeface="Helvetica Neue"/>
              </a:rPr>
              <a:t>Expression</a:t>
            </a:r>
            <a:r>
              <a:rPr lang="en-US" sz="2000" dirty="0">
                <a:ea typeface="Osaka" charset="0"/>
                <a:cs typeface="Helvetica Neue"/>
              </a:rPr>
              <a:t> can be a </a:t>
            </a:r>
            <a:r>
              <a:rPr lang="en-US" sz="2000" b="1" dirty="0">
                <a:ea typeface="Osaka" charset="0"/>
                <a:cs typeface="Helvetica Neue"/>
              </a:rPr>
              <a:t>column reference</a:t>
            </a:r>
            <a:r>
              <a:rPr lang="en-US" sz="2000" dirty="0">
                <a:ea typeface="Osaka" charset="0"/>
                <a:cs typeface="Helvetica Neue"/>
              </a:rPr>
              <a:t>, or an </a:t>
            </a:r>
            <a:r>
              <a:rPr lang="en-US" sz="2000" b="1" dirty="0">
                <a:ea typeface="Osaka" charset="0"/>
                <a:cs typeface="Helvetica Neue"/>
              </a:rPr>
              <a:t>arithmetic expression over column refs</a:t>
            </a:r>
          </a:p>
          <a:p>
            <a:pPr lvl="1"/>
            <a:endParaRPr lang="en-US" sz="2000" dirty="0">
              <a:ea typeface="Osaka" charset="0"/>
              <a:cs typeface="Helvetica Neue"/>
            </a:endParaRPr>
          </a:p>
        </p:txBody>
      </p:sp>
    </p:spTree>
    <p:extLst>
      <p:ext uri="{BB962C8B-B14F-4D97-AF65-F5344CB8AC3E}">
        <p14:creationId xmlns:p14="http://schemas.microsoft.com/office/powerpoint/2010/main" val="262892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the name and GPA for all CS Students</a:t>
            </a:r>
          </a:p>
        </p:txBody>
      </p:sp>
      <p:sp>
        <p:nvSpPr>
          <p:cNvPr id="5" name="Rectangle 3"/>
          <p:cNvSpPr>
            <a:spLocks noGrp="1" noChangeArrowheads="1"/>
          </p:cNvSpPr>
          <p:nvPr>
            <p:ph idx="1"/>
          </p:nvPr>
        </p:nvSpPr>
        <p:spPr>
          <a:xfrm>
            <a:off x="838199" y="1984918"/>
            <a:ext cx="5205761" cy="1694985"/>
          </a:xfrm>
        </p:spPr>
        <p:txBody>
          <a:bodyPr anchor="t">
            <a:noAutofit/>
          </a:bodyPr>
          <a:lstStyle/>
          <a:p>
            <a:pPr marL="14287" indent="0">
              <a:lnSpc>
                <a:spcPct val="100000"/>
              </a:lnSpc>
              <a:buNone/>
            </a:pPr>
            <a:r>
              <a:rPr lang="en-US" sz="3200" dirty="0">
                <a:solidFill>
                  <a:srgbClr val="FF0000"/>
                </a:solidFill>
                <a:latin typeface="Lucida Sans Typewriter" charset="0"/>
                <a:ea typeface="Osaka" charset="0"/>
                <a:cs typeface="Osaka" charset="0"/>
              </a:rPr>
              <a:t>SELECT</a:t>
            </a:r>
            <a:r>
              <a:rPr lang="en-US" sz="3200" dirty="0">
                <a:latin typeface="Lucida Sans Typewriter" charset="0"/>
                <a:ea typeface="Osaka" charset="0"/>
                <a:cs typeface="Osaka" charset="0"/>
              </a:rPr>
              <a:t> name, </a:t>
            </a:r>
            <a:r>
              <a:rPr lang="en-US" sz="3200" dirty="0" err="1">
                <a:latin typeface="Lucida Sans Typewriter" charset="0"/>
                <a:ea typeface="Osaka" charset="0"/>
                <a:cs typeface="Osaka" charset="0"/>
              </a:rPr>
              <a:t>gpa</a:t>
            </a:r>
            <a:br>
              <a:rPr lang="en-US" sz="3200" dirty="0">
                <a:latin typeface="Lucida Sans Typewriter" charset="0"/>
                <a:ea typeface="Osaka" charset="0"/>
                <a:cs typeface="Osaka" charset="0"/>
              </a:rPr>
            </a:br>
            <a:r>
              <a:rPr lang="en-US" sz="3200" dirty="0">
                <a:latin typeface="Lucida Sans Typewriter" charset="0"/>
                <a:ea typeface="Osaka" charset="0"/>
                <a:cs typeface="Osaka" charset="0"/>
              </a:rPr>
              <a:t>  </a:t>
            </a:r>
            <a:r>
              <a:rPr lang="en-US" sz="3200" dirty="0">
                <a:solidFill>
                  <a:srgbClr val="FF0000"/>
                </a:solidFill>
                <a:latin typeface="Lucida Sans Typewriter" charset="0"/>
                <a:ea typeface="Osaka" charset="0"/>
                <a:cs typeface="Osaka" charset="0"/>
              </a:rPr>
              <a:t>FROM</a:t>
            </a:r>
            <a:r>
              <a:rPr lang="en-US" sz="3200" dirty="0">
                <a:latin typeface="Lucida Sans Typewriter" charset="0"/>
                <a:ea typeface="Osaka" charset="0"/>
                <a:cs typeface="Osaka" charset="0"/>
              </a:rPr>
              <a:t> students </a:t>
            </a:r>
            <a:br>
              <a:rPr lang="en-US" sz="3200" dirty="0">
                <a:latin typeface="Lucida Sans Typewriter" charset="0"/>
                <a:ea typeface="Osaka" charset="0"/>
                <a:cs typeface="Osaka" charset="0"/>
              </a:rPr>
            </a:br>
            <a:r>
              <a:rPr lang="en-US" sz="3200" dirty="0">
                <a:latin typeface="Lucida Sans Typewriter" charset="0"/>
                <a:ea typeface="Osaka" charset="0"/>
                <a:cs typeface="Osaka" charset="0"/>
              </a:rPr>
              <a:t> </a:t>
            </a:r>
            <a:r>
              <a:rPr lang="en-US" sz="3200" dirty="0">
                <a:solidFill>
                  <a:srgbClr val="FF0000"/>
                </a:solidFill>
                <a:latin typeface="Lucida Sans Typewriter" charset="0"/>
                <a:ea typeface="Osaka" charset="0"/>
                <a:cs typeface="Osaka" charset="0"/>
              </a:rPr>
              <a:t>WHERE</a:t>
            </a:r>
            <a:r>
              <a:rPr lang="en-US" sz="3200" dirty="0">
                <a:latin typeface="Lucida Sans Typewriter" charset="0"/>
                <a:ea typeface="Osaka" charset="0"/>
                <a:cs typeface="Osaka" charset="0"/>
              </a:rPr>
              <a:t> </a:t>
            </a:r>
            <a:r>
              <a:rPr lang="en-US" sz="3200" dirty="0" err="1">
                <a:latin typeface="Lucida Sans Typewriter" charset="0"/>
                <a:ea typeface="Osaka" charset="0"/>
                <a:cs typeface="Osaka" charset="0"/>
              </a:rPr>
              <a:t>dept</a:t>
            </a:r>
            <a:r>
              <a:rPr lang="en-US" sz="3200" dirty="0">
                <a:latin typeface="Lucida Sans Typewriter" charset="0"/>
                <a:ea typeface="Osaka" charset="0"/>
                <a:cs typeface="Osaka" charset="0"/>
              </a:rPr>
              <a:t> = 'CS'</a:t>
            </a:r>
            <a:br>
              <a:rPr lang="en-US" sz="3200" dirty="0">
                <a:latin typeface="Lucida Sans Typewriter" charset="0"/>
                <a:ea typeface="Osaka" charset="0"/>
                <a:cs typeface="Osaka" charset="0"/>
              </a:rPr>
            </a:br>
            <a:endParaRPr lang="en-US" dirty="0">
              <a:ea typeface="Osaka" charset="0"/>
              <a:cs typeface="Helvetica Neue"/>
            </a:endParaRPr>
          </a:p>
        </p:txBody>
      </p:sp>
      <p:sp>
        <p:nvSpPr>
          <p:cNvPr id="6" name="Rectangle 5"/>
          <p:cNvSpPr/>
          <p:nvPr/>
        </p:nvSpPr>
        <p:spPr>
          <a:xfrm>
            <a:off x="2631686" y="2096430"/>
            <a:ext cx="2319454" cy="490653"/>
          </a:xfrm>
          <a:prstGeom prst="rect">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 name="Rectangle 6"/>
          <p:cNvSpPr/>
          <p:nvPr/>
        </p:nvSpPr>
        <p:spPr>
          <a:xfrm>
            <a:off x="2631687" y="2587083"/>
            <a:ext cx="2319454" cy="490653"/>
          </a:xfrm>
          <a:prstGeom prst="rect">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 name="Rectangle 7"/>
          <p:cNvSpPr/>
          <p:nvPr/>
        </p:nvSpPr>
        <p:spPr>
          <a:xfrm>
            <a:off x="2631686" y="3077736"/>
            <a:ext cx="2653991" cy="490653"/>
          </a:xfrm>
          <a:prstGeom prst="rect">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pic>
        <p:nvPicPr>
          <p:cNvPr id="11" name="Picture 10">
            <a:extLst>
              <a:ext uri="{FF2B5EF4-FFF2-40B4-BE49-F238E27FC236}">
                <a16:creationId xmlns:a16="http://schemas.microsoft.com/office/drawing/2014/main" id="{179A03C0-F43A-431C-A98B-68DF4A708908}"/>
              </a:ext>
            </a:extLst>
          </p:cNvPr>
          <p:cNvPicPr>
            <a:picLocks noChangeAspect="1"/>
          </p:cNvPicPr>
          <p:nvPr/>
        </p:nvPicPr>
        <p:blipFill>
          <a:blip r:embed="rId2"/>
          <a:stretch>
            <a:fillRect/>
          </a:stretch>
        </p:blipFill>
        <p:spPr>
          <a:xfrm>
            <a:off x="6907402" y="2027121"/>
            <a:ext cx="5186648" cy="4239087"/>
          </a:xfrm>
          <a:prstGeom prst="rect">
            <a:avLst/>
          </a:prstGeom>
        </p:spPr>
      </p:pic>
      <p:pic>
        <p:nvPicPr>
          <p:cNvPr id="3" name="Picture 2">
            <a:extLst>
              <a:ext uri="{FF2B5EF4-FFF2-40B4-BE49-F238E27FC236}">
                <a16:creationId xmlns:a16="http://schemas.microsoft.com/office/drawing/2014/main" id="{AFE99848-C4D9-49B2-BB01-D833E5958EC6}"/>
              </a:ext>
            </a:extLst>
          </p:cNvPr>
          <p:cNvPicPr>
            <a:picLocks noChangeAspect="1"/>
          </p:cNvPicPr>
          <p:nvPr/>
        </p:nvPicPr>
        <p:blipFill>
          <a:blip r:embed="rId3"/>
          <a:stretch>
            <a:fillRect/>
          </a:stretch>
        </p:blipFill>
        <p:spPr>
          <a:xfrm>
            <a:off x="2059619" y="3677186"/>
            <a:ext cx="3054658" cy="2921847"/>
          </a:xfrm>
          <a:prstGeom prst="rect">
            <a:avLst/>
          </a:prstGeom>
        </p:spPr>
      </p:pic>
    </p:spTree>
    <p:extLst>
      <p:ext uri="{BB962C8B-B14F-4D97-AF65-F5344CB8AC3E}">
        <p14:creationId xmlns:p14="http://schemas.microsoft.com/office/powerpoint/2010/main" val="182366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the name and GPA for all CS Students</a:t>
            </a:r>
          </a:p>
        </p:txBody>
      </p:sp>
      <p:sp>
        <p:nvSpPr>
          <p:cNvPr id="5" name="Rectangle 3"/>
          <p:cNvSpPr>
            <a:spLocks noGrp="1" noChangeArrowheads="1"/>
          </p:cNvSpPr>
          <p:nvPr>
            <p:ph idx="1"/>
          </p:nvPr>
        </p:nvSpPr>
        <p:spPr>
          <a:xfrm>
            <a:off x="838199" y="1984918"/>
            <a:ext cx="5205761" cy="1694985"/>
          </a:xfrm>
        </p:spPr>
        <p:txBody>
          <a:bodyPr anchor="t">
            <a:noAutofit/>
          </a:bodyPr>
          <a:lstStyle/>
          <a:p>
            <a:pPr marL="14287" indent="0">
              <a:lnSpc>
                <a:spcPct val="100000"/>
              </a:lnSpc>
              <a:buNone/>
            </a:pPr>
            <a:r>
              <a:rPr lang="en-US" sz="3200" dirty="0">
                <a:solidFill>
                  <a:srgbClr val="FF0000"/>
                </a:solidFill>
                <a:latin typeface="Lucida Sans Typewriter" charset="0"/>
                <a:ea typeface="Osaka" charset="0"/>
                <a:cs typeface="Osaka" charset="0"/>
              </a:rPr>
              <a:t>SELECT</a:t>
            </a:r>
            <a:r>
              <a:rPr lang="en-US" sz="3200" dirty="0">
                <a:latin typeface="Lucida Sans Typewriter" charset="0"/>
                <a:ea typeface="Osaka" charset="0"/>
                <a:cs typeface="Osaka" charset="0"/>
              </a:rPr>
              <a:t> name, </a:t>
            </a:r>
            <a:r>
              <a:rPr lang="en-US" sz="3200" dirty="0" err="1">
                <a:latin typeface="Lucida Sans Typewriter" charset="0"/>
                <a:ea typeface="Osaka" charset="0"/>
                <a:cs typeface="Osaka" charset="0"/>
              </a:rPr>
              <a:t>gpa</a:t>
            </a:r>
            <a:br>
              <a:rPr lang="en-US" sz="3200" dirty="0">
                <a:latin typeface="Lucida Sans Typewriter" charset="0"/>
                <a:ea typeface="Osaka" charset="0"/>
                <a:cs typeface="Osaka" charset="0"/>
              </a:rPr>
            </a:br>
            <a:r>
              <a:rPr lang="en-US" sz="3200" dirty="0">
                <a:latin typeface="Lucida Sans Typewriter" charset="0"/>
                <a:ea typeface="Osaka" charset="0"/>
                <a:cs typeface="Osaka" charset="0"/>
              </a:rPr>
              <a:t>  </a:t>
            </a:r>
            <a:r>
              <a:rPr lang="en-US" sz="3200" dirty="0">
                <a:solidFill>
                  <a:srgbClr val="FF0000"/>
                </a:solidFill>
                <a:latin typeface="Lucida Sans Typewriter" charset="0"/>
                <a:ea typeface="Osaka" charset="0"/>
                <a:cs typeface="Osaka" charset="0"/>
              </a:rPr>
              <a:t>FROM</a:t>
            </a:r>
            <a:r>
              <a:rPr lang="en-US" sz="3200" dirty="0">
                <a:latin typeface="Lucida Sans Typewriter" charset="0"/>
                <a:ea typeface="Osaka" charset="0"/>
                <a:cs typeface="Osaka" charset="0"/>
              </a:rPr>
              <a:t> students </a:t>
            </a:r>
            <a:br>
              <a:rPr lang="en-US" sz="3200" dirty="0">
                <a:latin typeface="Lucida Sans Typewriter" charset="0"/>
                <a:ea typeface="Osaka" charset="0"/>
                <a:cs typeface="Osaka" charset="0"/>
              </a:rPr>
            </a:br>
            <a:r>
              <a:rPr lang="en-US" sz="3200" dirty="0">
                <a:latin typeface="Lucida Sans Typewriter" charset="0"/>
                <a:ea typeface="Osaka" charset="0"/>
                <a:cs typeface="Osaka" charset="0"/>
              </a:rPr>
              <a:t> </a:t>
            </a:r>
            <a:r>
              <a:rPr lang="en-US" sz="3200" dirty="0">
                <a:solidFill>
                  <a:srgbClr val="FF0000"/>
                </a:solidFill>
                <a:latin typeface="Lucida Sans Typewriter" charset="0"/>
                <a:ea typeface="Osaka" charset="0"/>
                <a:cs typeface="Osaka" charset="0"/>
              </a:rPr>
              <a:t>WHERE</a:t>
            </a:r>
            <a:r>
              <a:rPr lang="en-US" sz="3200" dirty="0">
                <a:latin typeface="Lucida Sans Typewriter" charset="0"/>
                <a:ea typeface="Osaka" charset="0"/>
                <a:cs typeface="Osaka" charset="0"/>
              </a:rPr>
              <a:t> </a:t>
            </a:r>
            <a:r>
              <a:rPr lang="en-US" sz="3200" dirty="0" err="1">
                <a:latin typeface="Lucida Sans Typewriter" charset="0"/>
                <a:ea typeface="Osaka" charset="0"/>
                <a:cs typeface="Osaka" charset="0"/>
              </a:rPr>
              <a:t>dept</a:t>
            </a:r>
            <a:r>
              <a:rPr lang="en-US" sz="3200" dirty="0">
                <a:latin typeface="Lucida Sans Typewriter" charset="0"/>
                <a:ea typeface="Osaka" charset="0"/>
                <a:cs typeface="Osaka" charset="0"/>
              </a:rPr>
              <a:t> = 'CS'</a:t>
            </a:r>
            <a:br>
              <a:rPr lang="en-US" sz="3200" dirty="0">
                <a:latin typeface="Lucida Sans Typewriter" charset="0"/>
                <a:ea typeface="Osaka" charset="0"/>
                <a:cs typeface="Osaka" charset="0"/>
              </a:rPr>
            </a:br>
            <a:endParaRPr lang="en-US" dirty="0">
              <a:ea typeface="Osaka" charset="0"/>
              <a:cs typeface="Helvetica Neue"/>
            </a:endParaRPr>
          </a:p>
        </p:txBody>
      </p:sp>
      <p:pic>
        <p:nvPicPr>
          <p:cNvPr id="11" name="Picture 10">
            <a:extLst>
              <a:ext uri="{FF2B5EF4-FFF2-40B4-BE49-F238E27FC236}">
                <a16:creationId xmlns:a16="http://schemas.microsoft.com/office/drawing/2014/main" id="{F1A9499A-F098-43FE-82A8-DC0DD247BEE4}"/>
              </a:ext>
            </a:extLst>
          </p:cNvPr>
          <p:cNvPicPr>
            <a:picLocks noChangeAspect="1"/>
          </p:cNvPicPr>
          <p:nvPr/>
        </p:nvPicPr>
        <p:blipFill>
          <a:blip r:embed="rId3"/>
          <a:stretch>
            <a:fillRect/>
          </a:stretch>
        </p:blipFill>
        <p:spPr>
          <a:xfrm>
            <a:off x="6907402" y="2027121"/>
            <a:ext cx="5186648" cy="4239087"/>
          </a:xfrm>
          <a:prstGeom prst="rect">
            <a:avLst/>
          </a:prstGeom>
        </p:spPr>
      </p:pic>
      <p:pic>
        <p:nvPicPr>
          <p:cNvPr id="12" name="Picture 11">
            <a:extLst>
              <a:ext uri="{FF2B5EF4-FFF2-40B4-BE49-F238E27FC236}">
                <a16:creationId xmlns:a16="http://schemas.microsoft.com/office/drawing/2014/main" id="{799240D4-396D-48CD-899C-3A2043911B91}"/>
              </a:ext>
            </a:extLst>
          </p:cNvPr>
          <p:cNvPicPr>
            <a:picLocks noChangeAspect="1"/>
          </p:cNvPicPr>
          <p:nvPr/>
        </p:nvPicPr>
        <p:blipFill>
          <a:blip r:embed="rId4"/>
          <a:stretch>
            <a:fillRect/>
          </a:stretch>
        </p:blipFill>
        <p:spPr>
          <a:xfrm>
            <a:off x="2059619" y="3677186"/>
            <a:ext cx="3054658" cy="2921847"/>
          </a:xfrm>
          <a:prstGeom prst="rect">
            <a:avLst/>
          </a:prstGeom>
        </p:spPr>
      </p:pic>
    </p:spTree>
    <p:extLst>
      <p:ext uri="{BB962C8B-B14F-4D97-AF65-F5344CB8AC3E}">
        <p14:creationId xmlns:p14="http://schemas.microsoft.com/office/powerpoint/2010/main" val="1424691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52450" y="320675"/>
            <a:ext cx="10801350" cy="1325563"/>
          </a:xfrm>
        </p:spPr>
        <p:txBody>
          <a:bodyPr/>
          <a:lstStyle/>
          <a:p>
            <a:r>
              <a:rPr lang="en-US" dirty="0">
                <a:ea typeface="Osaka" charset="0"/>
                <a:cs typeface="Helvetica Neue Light"/>
              </a:rPr>
              <a:t>Combing predicates with OR and </a:t>
            </a:r>
            <a:r>
              <a:rPr lang="en-US" dirty="0" err="1">
                <a:ea typeface="Osaka" charset="0"/>
                <a:cs typeface="Helvetica Neue Light"/>
              </a:rPr>
              <a:t>AND</a:t>
            </a:r>
            <a:endParaRPr lang="en-US" dirty="0">
              <a:ea typeface="Osaka" charset="0"/>
              <a:cs typeface="Helvetica Neue Light"/>
            </a:endParaRPr>
          </a:p>
        </p:txBody>
      </p:sp>
      <p:sp>
        <p:nvSpPr>
          <p:cNvPr id="19459" name="Rectangle 3"/>
          <p:cNvSpPr>
            <a:spLocks noGrp="1" noChangeArrowheads="1"/>
          </p:cNvSpPr>
          <p:nvPr>
            <p:ph idx="1"/>
          </p:nvPr>
        </p:nvSpPr>
        <p:spPr>
          <a:xfrm>
            <a:off x="838200" y="1825625"/>
            <a:ext cx="10515600" cy="4351339"/>
          </a:xfrm>
        </p:spPr>
        <p:txBody>
          <a:bodyPr anchor="t"/>
          <a:lstStyle/>
          <a:p>
            <a:pPr marL="14287" indent="0">
              <a:lnSpc>
                <a:spcPct val="100000"/>
              </a:lnSpc>
              <a:buNone/>
            </a:pPr>
            <a:r>
              <a:rPr lang="en-US" sz="2400" dirty="0">
                <a:solidFill>
                  <a:srgbClr val="FF0000"/>
                </a:solidFill>
                <a:latin typeface="Lucida Sans Typewriter" charset="0"/>
                <a:ea typeface="Osaka" charset="0"/>
                <a:cs typeface="Osaka" charset="0"/>
              </a:rPr>
              <a:t>SELECT </a:t>
            </a:r>
            <a:r>
              <a:rPr lang="en-US" sz="2400" dirty="0">
                <a:latin typeface="Lucida Sans Typewriter" charset="0"/>
                <a:ea typeface="Osaka" charset="0"/>
                <a:cs typeface="Osaka" charset="0"/>
              </a:rPr>
              <a:t>name, </a:t>
            </a:r>
            <a:r>
              <a:rPr lang="en-US" sz="2400" dirty="0" err="1">
                <a:latin typeface="Lucida Sans Typewriter" charset="0"/>
                <a:ea typeface="Osaka" charset="0"/>
                <a:cs typeface="Osaka" charset="0"/>
              </a:rPr>
              <a:t>gpa</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students </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WHERE</a:t>
            </a:r>
            <a:r>
              <a:rPr lang="en-US" sz="2400" dirty="0">
                <a:latin typeface="Lucida Sans Typewriter" charset="0"/>
                <a:ea typeface="Osaka" charset="0"/>
                <a:cs typeface="Osaka" charset="0"/>
              </a:rPr>
              <a:t> dept = 'CS’ OR name &lt; ‘B’</a:t>
            </a:r>
            <a:endParaRPr lang="en-US" sz="2000" dirty="0">
              <a:solidFill>
                <a:schemeClr val="bg2"/>
              </a:solidFill>
              <a:latin typeface="Lucida Sans Typewriter" charset="0"/>
              <a:ea typeface="Osaka" charset="0"/>
              <a:cs typeface="Osaka" charset="0"/>
            </a:endParaRPr>
          </a:p>
        </p:txBody>
      </p:sp>
      <p:pic>
        <p:nvPicPr>
          <p:cNvPr id="10" name="Picture 9">
            <a:extLst>
              <a:ext uri="{FF2B5EF4-FFF2-40B4-BE49-F238E27FC236}">
                <a16:creationId xmlns:a16="http://schemas.microsoft.com/office/drawing/2014/main" id="{91B06DCF-394F-4D3E-8665-27F0CAC0BC01}"/>
              </a:ext>
            </a:extLst>
          </p:cNvPr>
          <p:cNvPicPr>
            <a:picLocks noChangeAspect="1"/>
          </p:cNvPicPr>
          <p:nvPr/>
        </p:nvPicPr>
        <p:blipFill>
          <a:blip r:embed="rId2"/>
          <a:stretch>
            <a:fillRect/>
          </a:stretch>
        </p:blipFill>
        <p:spPr>
          <a:xfrm>
            <a:off x="6907402" y="2027121"/>
            <a:ext cx="5186648" cy="4239087"/>
          </a:xfrm>
          <a:prstGeom prst="rect">
            <a:avLst/>
          </a:prstGeom>
        </p:spPr>
      </p:pic>
      <p:pic>
        <p:nvPicPr>
          <p:cNvPr id="2" name="Picture 1">
            <a:extLst>
              <a:ext uri="{FF2B5EF4-FFF2-40B4-BE49-F238E27FC236}">
                <a16:creationId xmlns:a16="http://schemas.microsoft.com/office/drawing/2014/main" id="{0C2F4A18-F41A-431B-9F20-D651C070F179}"/>
              </a:ext>
            </a:extLst>
          </p:cNvPr>
          <p:cNvPicPr>
            <a:picLocks noChangeAspect="1"/>
          </p:cNvPicPr>
          <p:nvPr/>
        </p:nvPicPr>
        <p:blipFill>
          <a:blip r:embed="rId3"/>
          <a:stretch>
            <a:fillRect/>
          </a:stretch>
        </p:blipFill>
        <p:spPr>
          <a:xfrm>
            <a:off x="1282001" y="3108164"/>
            <a:ext cx="4628942" cy="3429162"/>
          </a:xfrm>
          <a:prstGeom prst="rect">
            <a:avLst/>
          </a:prstGeom>
        </p:spPr>
      </p:pic>
    </p:spTree>
    <p:extLst>
      <p:ext uri="{BB962C8B-B14F-4D97-AF65-F5344CB8AC3E}">
        <p14:creationId xmlns:p14="http://schemas.microsoft.com/office/powerpoint/2010/main" val="4276901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Doing Math In SELECT statement</a:t>
            </a:r>
          </a:p>
        </p:txBody>
      </p:sp>
      <p:sp>
        <p:nvSpPr>
          <p:cNvPr id="4" name="Content Placeholder 2"/>
          <p:cNvSpPr>
            <a:spLocks noGrp="1"/>
          </p:cNvSpPr>
          <p:nvPr>
            <p:ph idx="1"/>
          </p:nvPr>
        </p:nvSpPr>
        <p:spPr>
          <a:xfrm>
            <a:off x="1844674" y="2311400"/>
            <a:ext cx="9509126" cy="5105400"/>
          </a:xfrm>
        </p:spPr>
        <p:txBody>
          <a:bodyPr/>
          <a:lstStyle/>
          <a:p>
            <a:pPr marL="0" indent="0">
              <a:buNone/>
            </a:pPr>
            <a:r>
              <a:rPr lang="en-US" sz="2400" dirty="0">
                <a:latin typeface="Lucida Sans Typewriter" charset="0"/>
                <a:ea typeface="Lucida Sans Typewriter" charset="0"/>
                <a:cs typeface="Lucida Sans Typewriter" charset="0"/>
              </a:rPr>
              <a:t>SELECT log(1000) as three,</a:t>
            </a:r>
          </a:p>
          <a:p>
            <a:pPr marL="0" indent="0">
              <a:buNone/>
            </a:pPr>
            <a:r>
              <a:rPr lang="en-US" sz="2400" dirty="0">
                <a:latin typeface="Lucida Sans Typewriter" charset="0"/>
                <a:ea typeface="Lucida Sans Typewriter" charset="0"/>
                <a:cs typeface="Lucida Sans Typewriter" charset="0"/>
              </a:rPr>
              <a:t>	  </a:t>
            </a:r>
            <a:r>
              <a:rPr lang="en-US" sz="2400" dirty="0" err="1">
                <a:latin typeface="Lucida Sans Typewriter" charset="0"/>
                <a:ea typeface="Lucida Sans Typewriter" charset="0"/>
                <a:cs typeface="Lucida Sans Typewriter" charset="0"/>
              </a:rPr>
              <a:t>exp</a:t>
            </a:r>
            <a:r>
              <a:rPr lang="en-US" sz="2400" dirty="0">
                <a:latin typeface="Lucida Sans Typewriter" charset="0"/>
                <a:ea typeface="Lucida Sans Typewriter" charset="0"/>
                <a:cs typeface="Lucida Sans Typewriter" charset="0"/>
              </a:rPr>
              <a:t>(ln(2)) as two,</a:t>
            </a:r>
          </a:p>
          <a:p>
            <a:pPr marL="0" indent="0">
              <a:buNone/>
            </a:pPr>
            <a:r>
              <a:rPr lang="en-US" sz="2400" dirty="0">
                <a:latin typeface="Lucida Sans Typewriter" charset="0"/>
                <a:ea typeface="Lucida Sans Typewriter" charset="0"/>
                <a:cs typeface="Lucida Sans Typewriter" charset="0"/>
              </a:rPr>
              <a:t>       cos(0) as one,</a:t>
            </a:r>
          </a:p>
          <a:p>
            <a:pPr marL="0" indent="0">
              <a:buNone/>
            </a:pPr>
            <a:r>
              <a:rPr lang="en-US" sz="2400" dirty="0">
                <a:latin typeface="Lucida Sans Typewriter" charset="0"/>
                <a:ea typeface="Lucida Sans Typewriter" charset="0"/>
                <a:cs typeface="Lucida Sans Typewriter" charset="0"/>
              </a:rPr>
              <a:t>       ln(2*3) = ln(2) + ln(3) as sanity;</a:t>
            </a:r>
          </a:p>
        </p:txBody>
      </p:sp>
      <p:sp>
        <p:nvSpPr>
          <p:cNvPr id="5" name="Rectangle 4"/>
          <p:cNvSpPr/>
          <p:nvPr/>
        </p:nvSpPr>
        <p:spPr>
          <a:xfrm>
            <a:off x="5717115" y="6079067"/>
            <a:ext cx="633941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Century Gothic" panose="020F0302020204030204"/>
                <a:ea typeface="Helvetica Neue" charset="0"/>
                <a:cs typeface="Helvetica Neue" charset="0"/>
                <a:hlinkClick r:id="rId2"/>
              </a:rPr>
              <a:t>http://sqlfiddle.com/#!17/121b8/17</a:t>
            </a:r>
            <a:r>
              <a:rPr kumimoji="0" lang="en-US" sz="2400" b="0" i="1" u="none" strike="noStrike" kern="1200" cap="none" spc="0" normalizeH="0" baseline="0" noProof="0" dirty="0">
                <a:ln>
                  <a:noFill/>
                </a:ln>
                <a:solidFill>
                  <a:srgbClr val="000000"/>
                </a:solidFill>
                <a:effectLst/>
                <a:uLnTx/>
                <a:uFillTx/>
                <a:latin typeface="Century Gothic" panose="020F0302020204030204"/>
                <a:ea typeface="Helvetica Neue" charset="0"/>
                <a:cs typeface="Helvetica Neue" charset="0"/>
              </a:rPr>
              <a:t> </a:t>
            </a:r>
          </a:p>
        </p:txBody>
      </p:sp>
    </p:spTree>
    <p:extLst>
      <p:ext uri="{BB962C8B-B14F-4D97-AF65-F5344CB8AC3E}">
        <p14:creationId xmlns:p14="http://schemas.microsoft.com/office/powerpoint/2010/main" val="706713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a:t>String Comparisons</a:t>
            </a:r>
          </a:p>
        </p:txBody>
      </p:sp>
      <p:sp>
        <p:nvSpPr>
          <p:cNvPr id="46084" name="Rectangle 4"/>
          <p:cNvSpPr>
            <a:spLocks noChangeArrowheads="1"/>
          </p:cNvSpPr>
          <p:nvPr/>
        </p:nvSpPr>
        <p:spPr bwMode="auto">
          <a:xfrm>
            <a:off x="2362201" y="2057401"/>
            <a:ext cx="4462760" cy="1200971"/>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Console" charset="0"/>
                <a:ea typeface="+mn-ea"/>
                <a:cs typeface="+mn-cs"/>
              </a:rPr>
              <a:t>SELECT </a:t>
            </a:r>
            <a:r>
              <a:rPr kumimoji="0" lang="en-US" sz="2400" b="0" i="0" u="none" strike="noStrike" kern="1200" cap="none" spc="0" normalizeH="0" baseline="0" noProof="0" dirty="0" err="1">
                <a:ln>
                  <a:noFill/>
                </a:ln>
                <a:solidFill>
                  <a:srgbClr val="000000"/>
                </a:solidFill>
                <a:effectLst/>
                <a:uLnTx/>
                <a:uFillTx/>
                <a:latin typeface="Lucida Console" charset="0"/>
                <a:ea typeface="+mn-ea"/>
                <a:cs typeface="+mn-cs"/>
              </a:rPr>
              <a:t>sname</a:t>
            </a:r>
            <a:endParaRPr kumimoji="0" lang="en-US" sz="2400" b="0" i="0" u="none" strike="noStrike" kern="1200" cap="none" spc="0" normalizeH="0" baseline="0" noProof="0" dirty="0">
              <a:ln>
                <a:noFill/>
              </a:ln>
              <a:solidFill>
                <a:srgbClr val="000000"/>
              </a:solidFill>
              <a:effectLst/>
              <a:uLnTx/>
              <a:uFillTx/>
              <a:latin typeface="Lucida Console"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Console" charset="0"/>
                <a:ea typeface="+mn-ea"/>
                <a:cs typeface="+mn-cs"/>
              </a:rPr>
              <a:t>FROM   Sailors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Console" charset="0"/>
                <a:ea typeface="+mn-ea"/>
                <a:cs typeface="+mn-cs"/>
              </a:rPr>
              <a:t>WHERE  </a:t>
            </a:r>
            <a:r>
              <a:rPr kumimoji="0" lang="en-US" sz="2400" b="0" i="0" u="none" strike="noStrike" kern="1200" cap="none" spc="0" normalizeH="0" baseline="0" noProof="0" dirty="0" err="1">
                <a:ln>
                  <a:noFill/>
                </a:ln>
                <a:solidFill>
                  <a:srgbClr val="6600CC"/>
                </a:solidFill>
                <a:effectLst/>
                <a:uLnTx/>
                <a:uFillTx/>
                <a:latin typeface="Lucida Console" charset="0"/>
                <a:ea typeface="+mn-ea"/>
                <a:cs typeface="+mn-cs"/>
              </a:rPr>
              <a:t>sname</a:t>
            </a:r>
            <a:r>
              <a:rPr kumimoji="0" lang="en-US" sz="2400" b="0" i="0" u="none" strike="noStrike" kern="1200" cap="none" spc="0" normalizeH="0" baseline="0" noProof="0" dirty="0">
                <a:ln>
                  <a:noFill/>
                </a:ln>
                <a:solidFill>
                  <a:srgbClr val="6600CC"/>
                </a:solidFill>
                <a:effectLst/>
                <a:uLnTx/>
                <a:uFillTx/>
                <a:latin typeface="Lucida Console" charset="0"/>
                <a:ea typeface="+mn-ea"/>
                <a:cs typeface="+mn-cs"/>
              </a:rPr>
              <a:t> LIKE '</a:t>
            </a:r>
            <a:r>
              <a:rPr kumimoji="0" lang="en-US" altLang="ja-JP" sz="2400" b="0" i="0" u="none" strike="noStrike" kern="1200" cap="none" spc="0" normalizeH="0" baseline="0" noProof="0" dirty="0">
                <a:ln>
                  <a:noFill/>
                </a:ln>
                <a:solidFill>
                  <a:srgbClr val="6600CC"/>
                </a:solidFill>
                <a:effectLst/>
                <a:uLnTx/>
                <a:uFillTx/>
                <a:latin typeface="Lucida Console" charset="0"/>
                <a:ea typeface="メイリオ" panose="020B0604030504040204" pitchFamily="34" charset="-128"/>
                <a:cs typeface="+mn-cs"/>
              </a:rPr>
              <a:t>B_%'</a:t>
            </a:r>
            <a:endParaRPr kumimoji="0" lang="en-US" sz="2400" b="0" i="0" u="none" strike="noStrike" kern="1200" cap="none" spc="0" normalizeH="0" baseline="0" noProof="0" dirty="0">
              <a:ln>
                <a:noFill/>
              </a:ln>
              <a:solidFill>
                <a:srgbClr val="6600CC"/>
              </a:solidFill>
              <a:effectLst/>
              <a:uLnTx/>
              <a:uFillTx/>
              <a:latin typeface="Lucida Console" charset="0"/>
              <a:ea typeface="+mn-ea"/>
              <a:cs typeface="+mn-cs"/>
            </a:endParaRPr>
          </a:p>
        </p:txBody>
      </p:sp>
      <p:sp>
        <p:nvSpPr>
          <p:cNvPr id="6" name="Rectangle 5"/>
          <p:cNvSpPr/>
          <p:nvPr/>
        </p:nvSpPr>
        <p:spPr>
          <a:xfrm>
            <a:off x="6070895" y="3258371"/>
            <a:ext cx="4572000" cy="40011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00000">
                    <a:lumMod val="50000"/>
                    <a:lumOff val="50000"/>
                  </a:srgbClr>
                </a:solidFill>
                <a:effectLst/>
                <a:uLnTx/>
                <a:uFillTx/>
                <a:latin typeface="Century Gothic" panose="020F0302020204030204"/>
                <a:ea typeface="+mn-ea"/>
                <a:cs typeface="+mn-cs"/>
                <a:hlinkClick r:id="rId3"/>
              </a:rPr>
              <a:t>http://sqlfiddle.com/#!17/53815/7</a:t>
            </a:r>
            <a:r>
              <a:rPr kumimoji="0" lang="en-US" sz="2000" b="0" i="1" u="none" strike="noStrike" kern="1200" cap="none" spc="0" normalizeH="0" baseline="0" noProof="0" dirty="0">
                <a:ln>
                  <a:noFill/>
                </a:ln>
                <a:solidFill>
                  <a:srgbClr val="000000">
                    <a:lumMod val="50000"/>
                    <a:lumOff val="50000"/>
                  </a:srgbClr>
                </a:solidFill>
                <a:effectLst/>
                <a:uLnTx/>
                <a:uFillTx/>
                <a:latin typeface="Century Gothic" panose="020F0302020204030204"/>
                <a:ea typeface="+mn-ea"/>
                <a:cs typeface="+mn-cs"/>
              </a:rPr>
              <a:t> </a:t>
            </a:r>
          </a:p>
        </p:txBody>
      </p:sp>
      <p:sp>
        <p:nvSpPr>
          <p:cNvPr id="7" name="Rectangle 4"/>
          <p:cNvSpPr>
            <a:spLocks noChangeArrowheads="1"/>
          </p:cNvSpPr>
          <p:nvPr/>
        </p:nvSpPr>
        <p:spPr bwMode="auto">
          <a:xfrm>
            <a:off x="2362201" y="4268497"/>
            <a:ext cx="3904915" cy="1200971"/>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Console" charset="0"/>
                <a:ea typeface="+mn-ea"/>
                <a:cs typeface="+mn-cs"/>
              </a:rPr>
              <a:t>SELECT </a:t>
            </a:r>
            <a:r>
              <a:rPr kumimoji="0" lang="en-US" sz="2400" b="0" i="0" u="none" strike="noStrike" kern="1200" cap="none" spc="0" normalizeH="0" baseline="0" noProof="0" dirty="0" err="1">
                <a:ln>
                  <a:noFill/>
                </a:ln>
                <a:solidFill>
                  <a:srgbClr val="000000"/>
                </a:solidFill>
                <a:effectLst/>
                <a:uLnTx/>
                <a:uFillTx/>
                <a:latin typeface="Lucida Console" charset="0"/>
                <a:ea typeface="+mn-ea"/>
                <a:cs typeface="+mn-cs"/>
              </a:rPr>
              <a:t>sname</a:t>
            </a:r>
            <a:endParaRPr kumimoji="0" lang="en-US" sz="2400" b="0" i="0" u="none" strike="noStrike" kern="1200" cap="none" spc="0" normalizeH="0" baseline="0" noProof="0" dirty="0">
              <a:ln>
                <a:noFill/>
              </a:ln>
              <a:solidFill>
                <a:srgbClr val="000000"/>
              </a:solidFill>
              <a:effectLst/>
              <a:uLnTx/>
              <a:uFillTx/>
              <a:latin typeface="Lucida Console"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Console" charset="0"/>
                <a:ea typeface="+mn-ea"/>
                <a:cs typeface="+mn-cs"/>
              </a:rPr>
              <a:t>FROM   Sailors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Console" charset="0"/>
                <a:ea typeface="+mn-ea"/>
                <a:cs typeface="+mn-cs"/>
              </a:rPr>
              <a:t>WHERE  </a:t>
            </a:r>
            <a:r>
              <a:rPr kumimoji="0" lang="en-US" sz="2400" b="0" i="0" u="none" strike="noStrike" kern="1200" cap="none" spc="0" normalizeH="0" baseline="0" noProof="0" dirty="0" err="1">
                <a:ln>
                  <a:noFill/>
                </a:ln>
                <a:solidFill>
                  <a:srgbClr val="6600CC"/>
                </a:solidFill>
                <a:effectLst/>
                <a:uLnTx/>
                <a:uFillTx/>
                <a:latin typeface="Lucida Console" charset="0"/>
                <a:ea typeface="+mn-ea"/>
                <a:cs typeface="+mn-cs"/>
              </a:rPr>
              <a:t>sname</a:t>
            </a:r>
            <a:r>
              <a:rPr kumimoji="0" lang="en-US" sz="2400" b="0" i="0" u="none" strike="noStrike" kern="1200" cap="none" spc="0" normalizeH="0" baseline="0" noProof="0" dirty="0">
                <a:ln>
                  <a:noFill/>
                </a:ln>
                <a:solidFill>
                  <a:srgbClr val="6600CC"/>
                </a:solidFill>
                <a:effectLst/>
                <a:uLnTx/>
                <a:uFillTx/>
                <a:latin typeface="Lucida Console" charset="0"/>
                <a:ea typeface="+mn-ea"/>
                <a:cs typeface="+mn-cs"/>
              </a:rPr>
              <a:t> ~ '</a:t>
            </a:r>
            <a:r>
              <a:rPr kumimoji="0" lang="en-US" altLang="ja-JP" sz="2400" b="0" i="0" u="none" strike="noStrike" kern="1200" cap="none" spc="0" normalizeH="0" baseline="0" noProof="0" dirty="0">
                <a:ln>
                  <a:noFill/>
                </a:ln>
                <a:solidFill>
                  <a:srgbClr val="6600CC"/>
                </a:solidFill>
                <a:effectLst/>
                <a:uLnTx/>
                <a:uFillTx/>
                <a:latin typeface="Lucida Console" charset="0"/>
                <a:ea typeface="メイリオ" panose="020B0604030504040204" pitchFamily="34" charset="-128"/>
                <a:cs typeface="+mn-cs"/>
              </a:rPr>
              <a:t>B.*'</a:t>
            </a:r>
            <a:endParaRPr kumimoji="0" lang="en-US" sz="2400" b="0" i="0" u="none" strike="noStrike" kern="1200" cap="none" spc="0" normalizeH="0" baseline="0" noProof="0" dirty="0">
              <a:ln>
                <a:noFill/>
              </a:ln>
              <a:solidFill>
                <a:srgbClr val="6600CC"/>
              </a:solidFill>
              <a:effectLst/>
              <a:uLnTx/>
              <a:uFillTx/>
              <a:latin typeface="Lucida Console" charset="0"/>
              <a:ea typeface="+mn-ea"/>
              <a:cs typeface="+mn-cs"/>
            </a:endParaRPr>
          </a:p>
        </p:txBody>
      </p:sp>
      <p:sp>
        <p:nvSpPr>
          <p:cNvPr id="8" name="Rectangle 7"/>
          <p:cNvSpPr/>
          <p:nvPr/>
        </p:nvSpPr>
        <p:spPr>
          <a:xfrm>
            <a:off x="6070896" y="5513583"/>
            <a:ext cx="4572000" cy="40011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00000">
                    <a:lumMod val="50000"/>
                    <a:lumOff val="50000"/>
                  </a:srgbClr>
                </a:solidFill>
                <a:effectLst/>
                <a:uLnTx/>
                <a:uFillTx/>
                <a:latin typeface="Century Gothic" panose="020F0302020204030204"/>
                <a:ea typeface="+mn-ea"/>
                <a:cs typeface="+mn-cs"/>
                <a:hlinkClick r:id="rId4"/>
              </a:rPr>
              <a:t>http://sqlfiddle.com/#!17/53815/8</a:t>
            </a:r>
            <a:r>
              <a:rPr kumimoji="0" lang="en-US" sz="2000" b="0" i="1" u="none" strike="noStrike" kern="1200" cap="none" spc="0" normalizeH="0" baseline="0" noProof="0" dirty="0">
                <a:ln>
                  <a:noFill/>
                </a:ln>
                <a:solidFill>
                  <a:srgbClr val="000000">
                    <a:lumMod val="50000"/>
                    <a:lumOff val="50000"/>
                  </a:srgbClr>
                </a:solidFill>
                <a:effectLst/>
                <a:uLnTx/>
                <a:uFillTx/>
                <a:latin typeface="Century Gothic" panose="020F0302020204030204"/>
                <a:ea typeface="+mn-ea"/>
                <a:cs typeface="+mn-cs"/>
              </a:rPr>
              <a:t> </a:t>
            </a:r>
          </a:p>
        </p:txBody>
      </p:sp>
      <p:sp>
        <p:nvSpPr>
          <p:cNvPr id="2" name="TextBox 1"/>
          <p:cNvSpPr txBox="1"/>
          <p:nvPr/>
        </p:nvSpPr>
        <p:spPr>
          <a:xfrm>
            <a:off x="7696200" y="2362200"/>
            <a:ext cx="27606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Old-school SQL</a:t>
            </a:r>
          </a:p>
        </p:txBody>
      </p:sp>
      <p:sp>
        <p:nvSpPr>
          <p:cNvPr id="10" name="TextBox 9"/>
          <p:cNvSpPr txBox="1"/>
          <p:nvPr/>
        </p:nvSpPr>
        <p:spPr>
          <a:xfrm>
            <a:off x="6984533" y="4391928"/>
            <a:ext cx="3472361"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Standard</a:t>
            </a:r>
            <a:br>
              <a:rPr kumimoji="0" lang="en-US" sz="2800" b="0"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br>
            <a:r>
              <a:rPr kumimoji="0" lang="en-US" sz="2800" b="0"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Regular Expressions</a:t>
            </a:r>
          </a:p>
        </p:txBody>
      </p:sp>
    </p:spTree>
    <p:extLst>
      <p:ext uri="{BB962C8B-B14F-4D97-AF65-F5344CB8AC3E}">
        <p14:creationId xmlns:p14="http://schemas.microsoft.com/office/powerpoint/2010/main" val="144066498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Defining Databases</a:t>
            </a:r>
          </a:p>
        </p:txBody>
      </p:sp>
      <p:sp>
        <p:nvSpPr>
          <p:cNvPr id="5" name="Content Placeholder 4"/>
          <p:cNvSpPr>
            <a:spLocks noGrp="1"/>
          </p:cNvSpPr>
          <p:nvPr>
            <p:ph idx="1"/>
          </p:nvPr>
        </p:nvSpPr>
        <p:spPr>
          <a:xfrm>
            <a:off x="838200" y="1646238"/>
            <a:ext cx="10515600" cy="4971537"/>
          </a:xfrm>
        </p:spPr>
        <p:txBody>
          <a:bodyPr>
            <a:normAutofit/>
          </a:bodyPr>
          <a:lstStyle/>
          <a:p>
            <a:r>
              <a:rPr lang="en-US" dirty="0"/>
              <a:t>A </a:t>
            </a:r>
            <a:r>
              <a:rPr lang="en-US" b="1" dirty="0"/>
              <a:t>database</a:t>
            </a:r>
            <a:r>
              <a:rPr lang="en-US" dirty="0"/>
              <a:t> is an organized collection of data. </a:t>
            </a:r>
          </a:p>
          <a:p>
            <a:endParaRPr lang="en-US" dirty="0"/>
          </a:p>
          <a:p>
            <a:endParaRPr lang="en-US" dirty="0"/>
          </a:p>
          <a:p>
            <a:endParaRPr lang="en-US" dirty="0"/>
          </a:p>
          <a:p>
            <a:endParaRPr lang="en-US" dirty="0"/>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009031" y="2363600"/>
            <a:ext cx="1102622" cy="233680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55038" y="2448032"/>
            <a:ext cx="1774395" cy="1774395"/>
          </a:xfrm>
          <a:prstGeom prst="rect">
            <a:avLst/>
          </a:prstGeom>
        </p:spPr>
      </p:pic>
      <p:pic>
        <p:nvPicPr>
          <p:cNvPr id="9" name="Picture 8"/>
          <p:cNvPicPr>
            <a:picLocks noChangeAspect="1"/>
          </p:cNvPicPr>
          <p:nvPr/>
        </p:nvPicPr>
        <p:blipFill>
          <a:blip r:embed="rId5"/>
          <a:stretch>
            <a:fillRect/>
          </a:stretch>
        </p:blipFill>
        <p:spPr>
          <a:xfrm>
            <a:off x="8635267" y="2299995"/>
            <a:ext cx="2167931" cy="2167931"/>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53903" y="2448032"/>
            <a:ext cx="3295301" cy="1898380"/>
          </a:xfrm>
          <a:prstGeom prst="rect">
            <a:avLst/>
          </a:prstGeom>
        </p:spPr>
      </p:pic>
      <p:pic>
        <p:nvPicPr>
          <p:cNvPr id="2" name="Picture 1">
            <a:extLst>
              <a:ext uri="{FF2B5EF4-FFF2-40B4-BE49-F238E27FC236}">
                <a16:creationId xmlns:a16="http://schemas.microsoft.com/office/drawing/2014/main" id="{D214543A-14A0-0845-BB66-F74EB3D0FF8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3906" y="2407167"/>
            <a:ext cx="2384180" cy="1939245"/>
          </a:xfrm>
          <a:prstGeom prst="rect">
            <a:avLst/>
          </a:prstGeom>
        </p:spPr>
      </p:pic>
      <p:sp>
        <p:nvSpPr>
          <p:cNvPr id="10" name="Rectangle 9">
            <a:extLst>
              <a:ext uri="{FF2B5EF4-FFF2-40B4-BE49-F238E27FC236}">
                <a16:creationId xmlns:a16="http://schemas.microsoft.com/office/drawing/2014/main" id="{9F063715-2028-6A40-A63C-9CFCBE6A53FF}"/>
              </a:ext>
            </a:extLst>
          </p:cNvPr>
          <p:cNvSpPr/>
          <p:nvPr/>
        </p:nvSpPr>
        <p:spPr>
          <a:xfrm>
            <a:off x="838200" y="4920126"/>
            <a:ext cx="10515600" cy="1255728"/>
          </a:xfrm>
          <a:prstGeom prst="rect">
            <a:avLst/>
          </a:prstGeom>
        </p:spPr>
        <p:txBody>
          <a:bodyPr wrap="square">
            <a:spAutoFit/>
          </a:bodyPr>
          <a:lstStyle/>
          <a:p>
            <a:pPr marL="457200" lvl="0" indent="-442913" defTabSz="914377">
              <a:lnSpc>
                <a:spcPct val="90000"/>
              </a:lnSpc>
              <a:spcBef>
                <a:spcPts val="2200"/>
              </a:spcBef>
              <a:buClr>
                <a:srgbClr val="000000"/>
              </a:buClr>
              <a:buSzPct val="100000"/>
              <a:buFont typeface="Wingdings" charset="2"/>
              <a:buChar char="Ø"/>
            </a:pPr>
            <a:r>
              <a:rPr lang="en-US" sz="2800" dirty="0">
                <a:solidFill>
                  <a:srgbClr val="000000"/>
                </a:solidFill>
                <a:ea typeface="Helvetica Neue Light" charset="0"/>
              </a:rPr>
              <a:t>A </a:t>
            </a:r>
            <a:r>
              <a:rPr lang="en-US" sz="2800" b="1" dirty="0">
                <a:solidFill>
                  <a:srgbClr val="000000"/>
                </a:solidFill>
                <a:ea typeface="Helvetica Neue Light" charset="0"/>
              </a:rPr>
              <a:t>database management systems (DBMS) </a:t>
            </a:r>
            <a:r>
              <a:rPr lang="en-US" sz="2800" dirty="0">
                <a:solidFill>
                  <a:srgbClr val="000000"/>
                </a:solidFill>
                <a:ea typeface="Helvetica Neue Light" charset="0"/>
              </a:rPr>
              <a:t>is a software system that </a:t>
            </a:r>
            <a:r>
              <a:rPr lang="en-US" sz="2800" b="1" dirty="0">
                <a:solidFill>
                  <a:srgbClr val="000000"/>
                </a:solidFill>
                <a:ea typeface="Helvetica Neue Light" charset="0"/>
              </a:rPr>
              <a:t>stores</a:t>
            </a:r>
            <a:r>
              <a:rPr lang="en-US" sz="2800" dirty="0">
                <a:solidFill>
                  <a:srgbClr val="000000"/>
                </a:solidFill>
                <a:ea typeface="Helvetica Neue Light" charset="0"/>
              </a:rPr>
              <a:t>, </a:t>
            </a:r>
            <a:r>
              <a:rPr lang="en-US" sz="2800" b="1" dirty="0">
                <a:solidFill>
                  <a:srgbClr val="000000"/>
                </a:solidFill>
                <a:ea typeface="Helvetica Neue Light" charset="0"/>
              </a:rPr>
              <a:t>manages</a:t>
            </a:r>
            <a:r>
              <a:rPr lang="en-US" sz="2800" dirty="0">
                <a:solidFill>
                  <a:srgbClr val="000000"/>
                </a:solidFill>
                <a:ea typeface="Helvetica Neue Light" charset="0"/>
              </a:rPr>
              <a:t>, and </a:t>
            </a:r>
            <a:r>
              <a:rPr lang="en-US" sz="2800" b="1" dirty="0">
                <a:solidFill>
                  <a:srgbClr val="000000"/>
                </a:solidFill>
                <a:ea typeface="Helvetica Neue Light" charset="0"/>
              </a:rPr>
              <a:t>facilitates</a:t>
            </a:r>
            <a:r>
              <a:rPr lang="en-US" sz="2800" dirty="0">
                <a:solidFill>
                  <a:srgbClr val="000000"/>
                </a:solidFill>
                <a:ea typeface="Helvetica Neue Light" charset="0"/>
              </a:rPr>
              <a:t> </a:t>
            </a:r>
            <a:r>
              <a:rPr lang="en-US" sz="2800" b="1" dirty="0">
                <a:solidFill>
                  <a:srgbClr val="000000"/>
                </a:solidFill>
                <a:ea typeface="Helvetica Neue Light" charset="0"/>
              </a:rPr>
              <a:t>access</a:t>
            </a:r>
            <a:r>
              <a:rPr lang="en-US" sz="2800" dirty="0">
                <a:solidFill>
                  <a:srgbClr val="000000"/>
                </a:solidFill>
                <a:ea typeface="Helvetica Neue Light" charset="0"/>
              </a:rPr>
              <a:t> to one or more databases.</a:t>
            </a:r>
            <a:endParaRPr lang="en-US" sz="2800" b="1" dirty="0">
              <a:solidFill>
                <a:srgbClr val="000000"/>
              </a:solidFill>
              <a:ea typeface="Helvetica Neue Light" charset="0"/>
            </a:endParaRPr>
          </a:p>
        </p:txBody>
      </p:sp>
    </p:spTree>
    <p:extLst>
      <p:ext uri="{BB962C8B-B14F-4D97-AF65-F5344CB8AC3E}">
        <p14:creationId xmlns:p14="http://schemas.microsoft.com/office/powerpoint/2010/main" val="125117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ea typeface="Osaka" charset="0"/>
                <a:cs typeface="Helvetica Neue Light"/>
              </a:rPr>
              <a:t>SELECT DISTINCT</a:t>
            </a:r>
          </a:p>
        </p:txBody>
      </p:sp>
      <p:sp>
        <p:nvSpPr>
          <p:cNvPr id="19459" name="Rectangle 3"/>
          <p:cNvSpPr>
            <a:spLocks noGrp="1" noChangeArrowheads="1"/>
          </p:cNvSpPr>
          <p:nvPr>
            <p:ph idx="1"/>
          </p:nvPr>
        </p:nvSpPr>
        <p:spPr/>
        <p:txBody>
          <a:bodyPr anchor="t"/>
          <a:lstStyle/>
          <a:p>
            <a:pPr marL="14287" indent="0">
              <a:lnSpc>
                <a:spcPct val="10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DISTINCT</a:t>
            </a:r>
            <a:r>
              <a:rPr lang="en-US" sz="2400" dirty="0">
                <a:latin typeface="Lucida Sans Typewriter" charset="0"/>
                <a:ea typeface="Osaka" charset="0"/>
                <a:cs typeface="Osaka" charset="0"/>
              </a:rPr>
              <a:t> dept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students </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chemeClr val="bg2"/>
                </a:solidFill>
                <a:latin typeface="Lucida Sans Typewriter" charset="0"/>
                <a:ea typeface="Osaka" charset="0"/>
                <a:cs typeface="Osaka" charset="0"/>
              </a:rPr>
              <a:t>[WHERE &lt;predicate&gt;]</a:t>
            </a:r>
            <a:br>
              <a:rPr lang="en-US" sz="2400" dirty="0">
                <a:solidFill>
                  <a:schemeClr val="bg2"/>
                </a:solidFill>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chemeClr val="bg2"/>
                </a:solidFill>
                <a:latin typeface="Lucida Sans Typewriter" charset="0"/>
                <a:ea typeface="Osaka" charset="0"/>
                <a:cs typeface="Osaka" charset="0"/>
              </a:rPr>
              <a:t>[GROUP BY </a:t>
            </a:r>
            <a:r>
              <a:rPr lang="en-US" sz="2400" i="1" dirty="0">
                <a:solidFill>
                  <a:schemeClr val="bg2"/>
                </a:solidFill>
                <a:latin typeface="Lucida Sans Typewriter" charset="0"/>
                <a:ea typeface="Osaka" charset="0"/>
                <a:cs typeface="Osaka" charset="0"/>
              </a:rPr>
              <a:t>&lt;column list&gt;</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[HAVING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[ORDER BY </a:t>
            </a:r>
            <a:r>
              <a:rPr lang="en-US" sz="2400" i="1" dirty="0">
                <a:solidFill>
                  <a:schemeClr val="bg2"/>
                </a:solidFill>
                <a:latin typeface="Lucida Sans Typewriter" charset="0"/>
                <a:ea typeface="Osaka" charset="0"/>
                <a:cs typeface="Osaka" charset="0"/>
              </a:rPr>
              <a:t>&lt;column list&gt;</a:t>
            </a:r>
            <a:r>
              <a:rPr lang="en-US" sz="2400" dirty="0">
                <a:solidFill>
                  <a:schemeClr val="bg2"/>
                </a:solidFill>
                <a:latin typeface="Lucida Sans Typewriter" charset="0"/>
                <a:ea typeface="Osaka" charset="0"/>
                <a:cs typeface="Osaka" charset="0"/>
              </a:rPr>
              <a:t>]</a:t>
            </a:r>
            <a:r>
              <a:rPr lang="en-US" sz="2400" dirty="0">
                <a:latin typeface="Lucida Sans Typewriter" charset="0"/>
                <a:ea typeface="Osaka" charset="0"/>
                <a:cs typeface="Osaka" charset="0"/>
              </a:rPr>
              <a:t> ;</a:t>
            </a:r>
            <a:endParaRPr lang="en-US" sz="2000" dirty="0">
              <a:solidFill>
                <a:schemeClr val="bg2"/>
              </a:solidFill>
              <a:latin typeface="Lucida Sans Typewriter" charset="0"/>
              <a:ea typeface="Osaka" charset="0"/>
              <a:cs typeface="Osaka" charset="0"/>
            </a:endParaRPr>
          </a:p>
          <a:p>
            <a:endParaRPr lang="en-US" sz="2000" dirty="0">
              <a:latin typeface="Tahoma" charset="0"/>
              <a:ea typeface="Osaka" charset="0"/>
              <a:cs typeface="Osaka" charset="0"/>
            </a:endParaRPr>
          </a:p>
          <a:p>
            <a:r>
              <a:rPr lang="en-US" sz="2000" dirty="0">
                <a:ea typeface="Osaka" charset="0"/>
                <a:cs typeface="Helvetica Neue"/>
              </a:rPr>
              <a:t>DISTINCT flag specifies removal of duplicates before output</a:t>
            </a:r>
          </a:p>
        </p:txBody>
      </p:sp>
      <p:pic>
        <p:nvPicPr>
          <p:cNvPr id="4" name="Picture 3"/>
          <p:cNvPicPr>
            <a:picLocks noChangeAspect="1"/>
          </p:cNvPicPr>
          <p:nvPr/>
        </p:nvPicPr>
        <p:blipFill>
          <a:blip r:embed="rId2"/>
          <a:stretch>
            <a:fillRect/>
          </a:stretch>
        </p:blipFill>
        <p:spPr>
          <a:xfrm>
            <a:off x="5953125" y="1825625"/>
            <a:ext cx="1661533" cy="2276916"/>
          </a:xfrm>
          <a:prstGeom prst="rect">
            <a:avLst/>
          </a:prstGeom>
        </p:spPr>
      </p:pic>
      <p:pic>
        <p:nvPicPr>
          <p:cNvPr id="6" name="Picture 5">
            <a:extLst>
              <a:ext uri="{FF2B5EF4-FFF2-40B4-BE49-F238E27FC236}">
                <a16:creationId xmlns:a16="http://schemas.microsoft.com/office/drawing/2014/main" id="{9EDF3502-381C-424B-B51E-E6E638B95474}"/>
              </a:ext>
            </a:extLst>
          </p:cNvPr>
          <p:cNvPicPr>
            <a:picLocks noChangeAspect="1"/>
          </p:cNvPicPr>
          <p:nvPr/>
        </p:nvPicPr>
        <p:blipFill>
          <a:blip r:embed="rId3"/>
          <a:stretch>
            <a:fillRect/>
          </a:stretch>
        </p:blipFill>
        <p:spPr>
          <a:xfrm>
            <a:off x="7966774" y="320675"/>
            <a:ext cx="4225226" cy="3470721"/>
          </a:xfrm>
          <a:prstGeom prst="rect">
            <a:avLst/>
          </a:prstGeom>
        </p:spPr>
      </p:pic>
    </p:spTree>
    <p:extLst>
      <p:ext uri="{BB962C8B-B14F-4D97-AF65-F5344CB8AC3E}">
        <p14:creationId xmlns:p14="http://schemas.microsoft.com/office/powerpoint/2010/main" val="629874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ea typeface="Osaka" charset="0"/>
                <a:cs typeface="Helvetica Neue Light"/>
              </a:rPr>
              <a:t>SELECT DISTINCT</a:t>
            </a:r>
          </a:p>
        </p:txBody>
      </p:sp>
      <p:sp>
        <p:nvSpPr>
          <p:cNvPr id="19459" name="Rectangle 3"/>
          <p:cNvSpPr>
            <a:spLocks noGrp="1" noChangeArrowheads="1"/>
          </p:cNvSpPr>
          <p:nvPr>
            <p:ph idx="1"/>
          </p:nvPr>
        </p:nvSpPr>
        <p:spPr/>
        <p:txBody>
          <a:bodyPr anchor="t"/>
          <a:lstStyle/>
          <a:p>
            <a:pPr marL="14287" indent="0">
              <a:lnSpc>
                <a:spcPct val="10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DISTINCT</a:t>
            </a:r>
            <a:r>
              <a:rPr lang="en-US" sz="2400" dirty="0">
                <a:latin typeface="Lucida Sans Typewriter" charset="0"/>
                <a:ea typeface="Osaka" charset="0"/>
                <a:cs typeface="Osaka" charset="0"/>
              </a:rPr>
              <a:t> dept, gender</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students </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chemeClr val="bg2"/>
                </a:solidFill>
                <a:latin typeface="Lucida Sans Typewriter" charset="0"/>
                <a:ea typeface="Osaka" charset="0"/>
                <a:cs typeface="Osaka" charset="0"/>
              </a:rPr>
              <a:t>[WHERE &lt;predicate&gt;]</a:t>
            </a:r>
            <a:br>
              <a:rPr lang="en-US" sz="2400" dirty="0">
                <a:solidFill>
                  <a:schemeClr val="bg2"/>
                </a:solidFill>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chemeClr val="bg2"/>
                </a:solidFill>
                <a:latin typeface="Lucida Sans Typewriter" charset="0"/>
                <a:ea typeface="Osaka" charset="0"/>
                <a:cs typeface="Osaka" charset="0"/>
              </a:rPr>
              <a:t>[GROUP BY </a:t>
            </a:r>
            <a:r>
              <a:rPr lang="en-US" sz="2400" i="1" dirty="0">
                <a:solidFill>
                  <a:schemeClr val="bg2"/>
                </a:solidFill>
                <a:latin typeface="Lucida Sans Typewriter" charset="0"/>
                <a:ea typeface="Osaka" charset="0"/>
                <a:cs typeface="Osaka" charset="0"/>
              </a:rPr>
              <a:t>&lt;column list&gt;</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[HAVING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[ORDER BY </a:t>
            </a:r>
            <a:r>
              <a:rPr lang="en-US" sz="2400" i="1" dirty="0">
                <a:solidFill>
                  <a:schemeClr val="bg2"/>
                </a:solidFill>
                <a:latin typeface="Lucida Sans Typewriter" charset="0"/>
                <a:ea typeface="Osaka" charset="0"/>
                <a:cs typeface="Osaka" charset="0"/>
              </a:rPr>
              <a:t>&lt;column list&gt;</a:t>
            </a:r>
            <a:r>
              <a:rPr lang="en-US" sz="2400" dirty="0">
                <a:solidFill>
                  <a:schemeClr val="bg2"/>
                </a:solidFill>
                <a:latin typeface="Lucida Sans Typewriter" charset="0"/>
                <a:ea typeface="Osaka" charset="0"/>
                <a:cs typeface="Osaka" charset="0"/>
              </a:rPr>
              <a:t>]</a:t>
            </a:r>
            <a:r>
              <a:rPr lang="en-US" sz="2400" dirty="0">
                <a:latin typeface="Lucida Sans Typewriter" charset="0"/>
                <a:ea typeface="Osaka" charset="0"/>
                <a:cs typeface="Osaka" charset="0"/>
              </a:rPr>
              <a:t> ;</a:t>
            </a:r>
            <a:endParaRPr lang="en-US" sz="2000" dirty="0">
              <a:solidFill>
                <a:schemeClr val="bg2"/>
              </a:solidFill>
              <a:latin typeface="Lucida Sans Typewriter" charset="0"/>
              <a:ea typeface="Osaka" charset="0"/>
              <a:cs typeface="Osaka" charset="0"/>
            </a:endParaRPr>
          </a:p>
          <a:p>
            <a:endParaRPr lang="en-US" sz="2000" dirty="0">
              <a:latin typeface="Tahoma" charset="0"/>
              <a:ea typeface="Osaka" charset="0"/>
              <a:cs typeface="Osaka" charset="0"/>
            </a:endParaRPr>
          </a:p>
          <a:p>
            <a:r>
              <a:rPr lang="en-US" sz="2000" dirty="0">
                <a:ea typeface="Osaka" charset="0"/>
                <a:cs typeface="Helvetica Neue"/>
              </a:rPr>
              <a:t>DISTINCT flag specifies removal of duplicates before output</a:t>
            </a:r>
          </a:p>
          <a:p>
            <a:r>
              <a:rPr lang="en-US" sz="2000" dirty="0">
                <a:ea typeface="Osaka" charset="0"/>
                <a:cs typeface="Helvetica Neue"/>
              </a:rPr>
              <a:t>DISTINCT operates at the tuple level, not the column level</a:t>
            </a:r>
          </a:p>
        </p:txBody>
      </p:sp>
      <p:pic>
        <p:nvPicPr>
          <p:cNvPr id="6" name="Picture 5">
            <a:extLst>
              <a:ext uri="{FF2B5EF4-FFF2-40B4-BE49-F238E27FC236}">
                <a16:creationId xmlns:a16="http://schemas.microsoft.com/office/drawing/2014/main" id="{9EDF3502-381C-424B-B51E-E6E638B95474}"/>
              </a:ext>
            </a:extLst>
          </p:cNvPr>
          <p:cNvPicPr>
            <a:picLocks noChangeAspect="1"/>
          </p:cNvPicPr>
          <p:nvPr/>
        </p:nvPicPr>
        <p:blipFill>
          <a:blip r:embed="rId2"/>
          <a:stretch>
            <a:fillRect/>
          </a:stretch>
        </p:blipFill>
        <p:spPr>
          <a:xfrm>
            <a:off x="7966774" y="320675"/>
            <a:ext cx="4225226" cy="3470721"/>
          </a:xfrm>
          <a:prstGeom prst="rect">
            <a:avLst/>
          </a:prstGeom>
        </p:spPr>
      </p:pic>
      <p:pic>
        <p:nvPicPr>
          <p:cNvPr id="7" name="Picture 6">
            <a:extLst>
              <a:ext uri="{FF2B5EF4-FFF2-40B4-BE49-F238E27FC236}">
                <a16:creationId xmlns:a16="http://schemas.microsoft.com/office/drawing/2014/main" id="{C6F22672-9BA1-4911-A19D-8D1C5576DA57}"/>
              </a:ext>
            </a:extLst>
          </p:cNvPr>
          <p:cNvPicPr>
            <a:picLocks noChangeAspect="1"/>
          </p:cNvPicPr>
          <p:nvPr/>
        </p:nvPicPr>
        <p:blipFill>
          <a:blip r:embed="rId3"/>
          <a:stretch>
            <a:fillRect/>
          </a:stretch>
        </p:blipFill>
        <p:spPr>
          <a:xfrm>
            <a:off x="8569801" y="1921328"/>
            <a:ext cx="3343275" cy="2667000"/>
          </a:xfrm>
          <a:prstGeom prst="rect">
            <a:avLst/>
          </a:prstGeom>
        </p:spPr>
      </p:pic>
    </p:spTree>
    <p:extLst>
      <p:ext uri="{BB962C8B-B14F-4D97-AF65-F5344CB8AC3E}">
        <p14:creationId xmlns:p14="http://schemas.microsoft.com/office/powerpoint/2010/main" val="2946372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52450" y="320675"/>
            <a:ext cx="10801350" cy="1325563"/>
          </a:xfrm>
        </p:spPr>
        <p:txBody>
          <a:bodyPr/>
          <a:lstStyle/>
          <a:p>
            <a:r>
              <a:rPr lang="en-US" dirty="0">
                <a:ea typeface="Osaka" charset="0"/>
                <a:cs typeface="Helvetica Neue Light"/>
              </a:rPr>
              <a:t>Functions in the SELECT list</a:t>
            </a:r>
          </a:p>
        </p:txBody>
      </p:sp>
      <p:sp>
        <p:nvSpPr>
          <p:cNvPr id="19459" name="Rectangle 3"/>
          <p:cNvSpPr>
            <a:spLocks noGrp="1" noChangeArrowheads="1"/>
          </p:cNvSpPr>
          <p:nvPr>
            <p:ph idx="1"/>
          </p:nvPr>
        </p:nvSpPr>
        <p:spPr>
          <a:xfrm>
            <a:off x="838200" y="1825625"/>
            <a:ext cx="10515600" cy="4351339"/>
          </a:xfrm>
        </p:spPr>
        <p:txBody>
          <a:bodyPr anchor="t"/>
          <a:lstStyle/>
          <a:p>
            <a:pPr marL="14287" indent="0">
              <a:lnSpc>
                <a:spcPct val="10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UPPER(name),                                            	  LOWER(dept) AS d,  					 		  </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/4.0 AS </a:t>
            </a:r>
            <a:r>
              <a:rPr lang="en-US" sz="2400" dirty="0" err="1">
                <a:latin typeface="Lucida Sans Typewriter" charset="0"/>
                <a:ea typeface="Osaka" charset="0"/>
                <a:cs typeface="Osaka" charset="0"/>
              </a:rPr>
              <a:t>GPA_ratio</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students </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chemeClr val="bg2"/>
                </a:solidFill>
                <a:latin typeface="Lucida Sans Typewriter" charset="0"/>
                <a:ea typeface="Osaka" charset="0"/>
                <a:cs typeface="Osaka" charset="0"/>
              </a:rPr>
              <a:t>[WHERE &lt;predicate&gt;]</a:t>
            </a:r>
            <a:br>
              <a:rPr lang="en-US" sz="2400" dirty="0">
                <a:solidFill>
                  <a:schemeClr val="bg2"/>
                </a:solidFill>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chemeClr val="bg2"/>
                </a:solidFill>
                <a:latin typeface="Lucida Sans Typewriter" charset="0"/>
                <a:ea typeface="Osaka" charset="0"/>
                <a:cs typeface="Osaka" charset="0"/>
              </a:rPr>
              <a:t>[GROUP BY </a:t>
            </a:r>
            <a:r>
              <a:rPr lang="en-US" sz="2400" i="1" dirty="0">
                <a:solidFill>
                  <a:schemeClr val="bg2"/>
                </a:solidFill>
                <a:latin typeface="Lucida Sans Typewriter" charset="0"/>
                <a:ea typeface="Osaka" charset="0"/>
                <a:cs typeface="Osaka" charset="0"/>
              </a:rPr>
              <a:t>&lt;column list&gt;</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[HAVING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[ORDER BY </a:t>
            </a:r>
            <a:r>
              <a:rPr lang="en-US" sz="2400" i="1" dirty="0">
                <a:solidFill>
                  <a:schemeClr val="bg2"/>
                </a:solidFill>
                <a:latin typeface="Lucida Sans Typewriter" charset="0"/>
                <a:ea typeface="Osaka" charset="0"/>
                <a:cs typeface="Osaka" charset="0"/>
              </a:rPr>
              <a:t>&lt;column list&gt;</a:t>
            </a:r>
            <a:r>
              <a:rPr lang="en-US" sz="2400" dirty="0">
                <a:solidFill>
                  <a:schemeClr val="bg2"/>
                </a:solidFill>
                <a:latin typeface="Lucida Sans Typewriter" charset="0"/>
                <a:ea typeface="Osaka" charset="0"/>
                <a:cs typeface="Osaka" charset="0"/>
              </a:rPr>
              <a:t>]</a:t>
            </a:r>
            <a:r>
              <a:rPr lang="en-US" sz="2400" dirty="0">
                <a:latin typeface="Lucida Sans Typewriter" charset="0"/>
                <a:ea typeface="Osaka" charset="0"/>
                <a:cs typeface="Osaka" charset="0"/>
              </a:rPr>
              <a:t> ;</a:t>
            </a:r>
            <a:endParaRPr lang="en-US" sz="2000" dirty="0">
              <a:solidFill>
                <a:schemeClr val="bg2"/>
              </a:solidFill>
              <a:latin typeface="Lucida Sans Typewriter" charset="0"/>
              <a:ea typeface="Osaka" charset="0"/>
              <a:cs typeface="Osaka" charset="0"/>
            </a:endParaRPr>
          </a:p>
        </p:txBody>
      </p:sp>
      <p:sp>
        <p:nvSpPr>
          <p:cNvPr id="8" name="Rectangle 3">
            <a:extLst>
              <a:ext uri="{FF2B5EF4-FFF2-40B4-BE49-F238E27FC236}">
                <a16:creationId xmlns:a16="http://schemas.microsoft.com/office/drawing/2014/main" id="{6E74F3D8-52E2-413B-B8C4-8C4A3794B92E}"/>
              </a:ext>
            </a:extLst>
          </p:cNvPr>
          <p:cNvSpPr txBox="1">
            <a:spLocks noChangeArrowheads="1"/>
          </p:cNvSpPr>
          <p:nvPr/>
        </p:nvSpPr>
        <p:spPr>
          <a:xfrm>
            <a:off x="990600" y="1978025"/>
            <a:ext cx="10515600" cy="4351339"/>
          </a:xfrm>
          <a:prstGeom prst="rect">
            <a:avLst/>
          </a:prstGeom>
        </p:spPr>
        <p:txBody>
          <a:bodyPr vert="horz" lIns="91440" tIns="45720" rIns="91440" bIns="45720" rtlCol="0" anchor="t">
            <a:normAutofit/>
          </a:bodyPr>
          <a:lstStyle>
            <a:lvl1pPr marL="457200" indent="-442913" algn="l" defTabSz="914377" rtl="0" eaLnBrk="1" latinLnBrk="0" hangingPunct="1">
              <a:lnSpc>
                <a:spcPct val="90000"/>
              </a:lnSpc>
              <a:spcBef>
                <a:spcPts val="2200"/>
              </a:spcBef>
              <a:buClr>
                <a:schemeClr val="tx1"/>
              </a:buClr>
              <a:buSzPct val="100000"/>
              <a:buFont typeface="Wingdings" charset="2"/>
              <a:buChar char="Ø"/>
              <a:defRPr sz="2800" b="0" i="0" kern="1200">
                <a:solidFill>
                  <a:schemeClr val="tx1"/>
                </a:solidFill>
                <a:uFillTx/>
                <a:latin typeface="+mn-lt"/>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pPr marL="14287" indent="0">
              <a:buNone/>
            </a:pPr>
            <a:endParaRPr lang="en-US" sz="2000" dirty="0">
              <a:latin typeface="Tahoma" charset="0"/>
              <a:ea typeface="Osaka" charset="0"/>
              <a:cs typeface="Osaka" charset="0"/>
            </a:endParaRPr>
          </a:p>
          <a:p>
            <a:endParaRPr lang="en-US" sz="2000" dirty="0">
              <a:ea typeface="Osaka" charset="0"/>
              <a:cs typeface="Helvetica Neue"/>
            </a:endParaRPr>
          </a:p>
          <a:p>
            <a:endParaRPr lang="en-US" sz="2000" dirty="0">
              <a:ea typeface="Osaka" charset="0"/>
              <a:cs typeface="Helvetica Neue"/>
            </a:endParaRPr>
          </a:p>
          <a:p>
            <a:endParaRPr lang="en-US" sz="2000" dirty="0">
              <a:ea typeface="Osaka" charset="0"/>
              <a:cs typeface="Helvetica Neue"/>
            </a:endParaRPr>
          </a:p>
          <a:p>
            <a:endParaRPr lang="en-US" sz="2000" dirty="0">
              <a:ea typeface="Osaka" charset="0"/>
              <a:cs typeface="Helvetica Neue"/>
            </a:endParaRPr>
          </a:p>
          <a:p>
            <a:endParaRPr lang="en-US" sz="2000" dirty="0">
              <a:ea typeface="Osaka" charset="0"/>
              <a:cs typeface="Helvetica Neue"/>
            </a:endParaRPr>
          </a:p>
          <a:p>
            <a:r>
              <a:rPr lang="en-US" sz="2000" dirty="0">
                <a:ea typeface="Osaka" charset="0"/>
                <a:cs typeface="Helvetica Neue"/>
              </a:rPr>
              <a:t>Can provide functions in selection list.</a:t>
            </a:r>
          </a:p>
          <a:p>
            <a:r>
              <a:rPr lang="en-US" sz="2000" dirty="0">
                <a:ea typeface="Osaka" charset="0"/>
                <a:cs typeface="Helvetica Neue"/>
              </a:rPr>
              <a:t>AS lets us alias (name) our columns.</a:t>
            </a:r>
          </a:p>
        </p:txBody>
      </p:sp>
      <p:pic>
        <p:nvPicPr>
          <p:cNvPr id="9" name="Picture 8">
            <a:extLst>
              <a:ext uri="{FF2B5EF4-FFF2-40B4-BE49-F238E27FC236}">
                <a16:creationId xmlns:a16="http://schemas.microsoft.com/office/drawing/2014/main" id="{B3C85C88-45AF-405D-BC48-601946A77461}"/>
              </a:ext>
            </a:extLst>
          </p:cNvPr>
          <p:cNvPicPr>
            <a:picLocks noChangeAspect="1"/>
          </p:cNvPicPr>
          <p:nvPr/>
        </p:nvPicPr>
        <p:blipFill>
          <a:blip r:embed="rId2"/>
          <a:stretch>
            <a:fillRect/>
          </a:stretch>
        </p:blipFill>
        <p:spPr>
          <a:xfrm>
            <a:off x="6929214" y="2432482"/>
            <a:ext cx="4710335" cy="4121543"/>
          </a:xfrm>
          <a:prstGeom prst="rect">
            <a:avLst/>
          </a:prstGeom>
        </p:spPr>
      </p:pic>
    </p:spTree>
    <p:extLst>
      <p:ext uri="{BB962C8B-B14F-4D97-AF65-F5344CB8AC3E}">
        <p14:creationId xmlns:p14="http://schemas.microsoft.com/office/powerpoint/2010/main" val="3885340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ea typeface="Osaka" charset="0"/>
                <a:cs typeface="Helvetica Neue Light"/>
              </a:rPr>
              <a:t>Aggregates</a:t>
            </a:r>
          </a:p>
        </p:txBody>
      </p:sp>
      <p:sp>
        <p:nvSpPr>
          <p:cNvPr id="24579" name="Rectangle 3"/>
          <p:cNvSpPr>
            <a:spLocks noGrp="1" noChangeArrowheads="1"/>
          </p:cNvSpPr>
          <p:nvPr>
            <p:ph idx="1"/>
          </p:nvPr>
        </p:nvSpPr>
        <p:spPr>
          <a:xfrm>
            <a:off x="838200" y="1825625"/>
            <a:ext cx="10515600" cy="5032375"/>
          </a:xfrm>
        </p:spPr>
        <p:txBody>
          <a:bodyPr>
            <a:normAutofit/>
          </a:bodyPr>
          <a:lstStyle/>
          <a:p>
            <a:pPr marL="14287" indent="0">
              <a:lnSpc>
                <a:spcPct val="10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AVG</a:t>
            </a:r>
            <a:r>
              <a:rPr lang="en-US" sz="2400" dirty="0">
                <a:latin typeface="Lucida Sans Typewriter" charset="0"/>
                <a:ea typeface="Osaka" charset="0"/>
                <a:cs typeface="Osaka" charset="0"/>
              </a:rPr>
              <a:t>(age)</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students </a:t>
            </a:r>
            <a:br>
              <a:rPr lang="en-US" sz="2400" i="1"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WHERE</a:t>
            </a:r>
            <a:r>
              <a:rPr lang="en-US" sz="2400" dirty="0">
                <a:latin typeface="Lucida Sans Typewriter" charset="0"/>
                <a:ea typeface="Osaka" charset="0"/>
                <a:cs typeface="Osaka" charset="0"/>
              </a:rPr>
              <a:t> dept = 'CS'</a:t>
            </a:r>
            <a:br>
              <a:rPr lang="en-US" sz="2400" dirty="0">
                <a:latin typeface="Lucida Sans Typewriter" charset="0"/>
                <a:ea typeface="Osaka" charset="0"/>
                <a:cs typeface="Osaka" charset="0"/>
              </a:rPr>
            </a:br>
            <a:r>
              <a:rPr lang="en-US" sz="2000" dirty="0">
                <a:solidFill>
                  <a:schemeClr val="bg2"/>
                </a:solidFill>
                <a:latin typeface="Lucida Sans Typewriter" charset="0"/>
                <a:ea typeface="Osaka" charset="0"/>
                <a:cs typeface="Osaka" charset="0"/>
              </a:rPr>
              <a:t>[GROUP BY </a:t>
            </a:r>
            <a:r>
              <a:rPr lang="en-US" sz="2000" i="1" dirty="0">
                <a:solidFill>
                  <a:schemeClr val="bg2"/>
                </a:solidFill>
                <a:latin typeface="Lucida Sans Typewriter" charset="0"/>
                <a:ea typeface="Osaka" charset="0"/>
                <a:cs typeface="Osaka" charset="0"/>
              </a:rPr>
              <a:t>&lt;column list&gt;</a:t>
            </a:r>
            <a:br>
              <a:rPr lang="en-US" sz="2000" dirty="0">
                <a:solidFill>
                  <a:schemeClr val="bg2"/>
                </a:solidFill>
                <a:latin typeface="Lucida Sans Typewriter" charset="0"/>
                <a:ea typeface="Osaka" charset="0"/>
                <a:cs typeface="Osaka" charset="0"/>
              </a:rPr>
            </a:br>
            <a:r>
              <a:rPr lang="en-US" sz="2000" dirty="0">
                <a:solidFill>
                  <a:schemeClr val="bg2"/>
                </a:solidFill>
                <a:latin typeface="Lucida Sans Typewriter" charset="0"/>
                <a:ea typeface="Osaka" charset="0"/>
                <a:cs typeface="Osaka" charset="0"/>
              </a:rPr>
              <a:t> [HAVING </a:t>
            </a:r>
            <a:r>
              <a:rPr lang="en-US" sz="2000" i="1" dirty="0">
                <a:solidFill>
                  <a:schemeClr val="bg2"/>
                </a:solidFill>
                <a:latin typeface="Lucida Sans Typewriter" charset="0"/>
                <a:ea typeface="Osaka" charset="0"/>
                <a:cs typeface="Osaka" charset="0"/>
              </a:rPr>
              <a:t>&lt;predicate&gt;</a:t>
            </a:r>
            <a:r>
              <a:rPr lang="en-US" sz="2000" dirty="0">
                <a:solidFill>
                  <a:schemeClr val="bg2"/>
                </a:solidFill>
                <a:latin typeface="Lucida Sans Typewriter" charset="0"/>
                <a:ea typeface="Osaka" charset="0"/>
                <a:cs typeface="Osaka" charset="0"/>
              </a:rPr>
              <a:t>] ]</a:t>
            </a:r>
            <a:br>
              <a:rPr lang="en-US" sz="2000" dirty="0">
                <a:solidFill>
                  <a:schemeClr val="bg2"/>
                </a:solidFill>
                <a:latin typeface="Lucida Sans Typewriter" charset="0"/>
                <a:ea typeface="Osaka" charset="0"/>
                <a:cs typeface="Osaka" charset="0"/>
              </a:rPr>
            </a:br>
            <a:r>
              <a:rPr lang="en-US" sz="2000" dirty="0">
                <a:solidFill>
                  <a:schemeClr val="bg2"/>
                </a:solidFill>
                <a:latin typeface="Lucida Sans Typewriter" charset="0"/>
                <a:ea typeface="Osaka" charset="0"/>
                <a:cs typeface="Osaka" charset="0"/>
              </a:rPr>
              <a:t>[ORDER BY </a:t>
            </a:r>
            <a:r>
              <a:rPr lang="en-US" sz="2000" i="1" dirty="0">
                <a:solidFill>
                  <a:schemeClr val="bg2"/>
                </a:solidFill>
                <a:latin typeface="Lucida Sans Typewriter" charset="0"/>
                <a:ea typeface="Osaka" charset="0"/>
                <a:cs typeface="Osaka" charset="0"/>
              </a:rPr>
              <a:t>&lt;column list&gt;</a:t>
            </a:r>
            <a:r>
              <a:rPr lang="en-US" sz="2000" dirty="0">
                <a:solidFill>
                  <a:schemeClr val="bg2"/>
                </a:solidFill>
                <a:latin typeface="Lucida Sans Typewriter" charset="0"/>
                <a:ea typeface="Osaka" charset="0"/>
                <a:cs typeface="Osaka" charset="0"/>
              </a:rPr>
              <a:t>] </a:t>
            </a:r>
            <a:r>
              <a:rPr lang="en-US" sz="2000" dirty="0">
                <a:solidFill>
                  <a:srgbClr val="000000"/>
                </a:solidFill>
                <a:latin typeface="Lucida Sans Typewriter" charset="0"/>
                <a:ea typeface="Osaka" charset="0"/>
                <a:cs typeface="Osaka" charset="0"/>
              </a:rPr>
              <a:t>;</a:t>
            </a:r>
            <a:endParaRPr lang="en-US" sz="1800" dirty="0">
              <a:latin typeface="Tahoma" charset="0"/>
              <a:ea typeface="Osaka" charset="0"/>
              <a:cs typeface="Osaka" charset="0"/>
            </a:endParaRPr>
          </a:p>
          <a:p>
            <a:pPr>
              <a:lnSpc>
                <a:spcPct val="90000"/>
              </a:lnSpc>
            </a:pPr>
            <a:r>
              <a:rPr lang="en-US" sz="2400" dirty="0">
                <a:latin typeface="+mj-lt"/>
                <a:ea typeface="Osaka" charset="0"/>
                <a:cs typeface="Osaka" charset="0"/>
              </a:rPr>
              <a:t>Before producing output, compute a summary statistic</a:t>
            </a:r>
          </a:p>
          <a:p>
            <a:pPr lvl="1"/>
            <a:r>
              <a:rPr lang="en-US" sz="1800" dirty="0">
                <a:latin typeface="+mj-lt"/>
                <a:ea typeface="Osaka" charset="0"/>
                <a:cs typeface="Osaka" charset="0"/>
              </a:rPr>
              <a:t>Aggregates include: SUM, COUNT, MAX, MIN, </a:t>
            </a:r>
            <a:r>
              <a:rPr lang="mr-IN" sz="1800" dirty="0">
                <a:latin typeface="+mj-lt"/>
                <a:ea typeface="Osaka" charset="0"/>
                <a:cs typeface="Osaka" charset="0"/>
              </a:rPr>
              <a:t>…</a:t>
            </a:r>
            <a:endParaRPr lang="en-US" sz="1800" dirty="0">
              <a:latin typeface="+mj-lt"/>
              <a:ea typeface="Osaka" charset="0"/>
              <a:cs typeface="Osaka" charset="0"/>
            </a:endParaRPr>
          </a:p>
          <a:p>
            <a:pPr>
              <a:lnSpc>
                <a:spcPct val="90000"/>
              </a:lnSpc>
            </a:pPr>
            <a:r>
              <a:rPr lang="en-US" sz="2400" dirty="0">
                <a:latin typeface="+mj-lt"/>
                <a:ea typeface="Osaka" charset="0"/>
                <a:cs typeface="Osaka" charset="0"/>
              </a:rPr>
              <a:t>Produces 1 row of output </a:t>
            </a:r>
            <a:r>
              <a:rPr lang="en-US" sz="2400" dirty="0">
                <a:latin typeface="+mj-lt"/>
                <a:ea typeface="Osaka" charset="0"/>
                <a:cs typeface="Osaka" charset="0"/>
                <a:sym typeface="Wingdings"/>
              </a:rPr>
              <a:t> </a:t>
            </a:r>
            <a:r>
              <a:rPr lang="en-US" sz="2400" b="1" dirty="0">
                <a:latin typeface="+mj-lt"/>
                <a:ea typeface="Osaka" charset="0"/>
                <a:cs typeface="Osaka" charset="0"/>
                <a:sym typeface="Wingdings"/>
              </a:rPr>
              <a:t>Still a table</a:t>
            </a:r>
            <a:endParaRPr lang="en-US" sz="2400" b="1" dirty="0">
              <a:latin typeface="+mj-lt"/>
              <a:ea typeface="Osaka" charset="0"/>
              <a:cs typeface="Osaka" charset="0"/>
            </a:endParaRPr>
          </a:p>
          <a:p>
            <a:pPr>
              <a:lnSpc>
                <a:spcPct val="90000"/>
              </a:lnSpc>
            </a:pPr>
            <a:r>
              <a:rPr lang="en-US" sz="2400" dirty="0">
                <a:latin typeface="+mj-lt"/>
                <a:ea typeface="Osaka" charset="0"/>
                <a:cs typeface="Osaka" charset="0"/>
              </a:rPr>
              <a:t>Note: can use DISTINCT </a:t>
            </a:r>
            <a:r>
              <a:rPr lang="en-US" sz="2400" i="1" dirty="0">
                <a:latin typeface="+mj-lt"/>
                <a:ea typeface="Osaka" charset="0"/>
                <a:cs typeface="Osaka" charset="0"/>
              </a:rPr>
              <a:t>inside</a:t>
            </a:r>
            <a:r>
              <a:rPr lang="en-US" sz="2400" dirty="0">
                <a:latin typeface="+mj-lt"/>
                <a:ea typeface="Osaka" charset="0"/>
                <a:cs typeface="Osaka" charset="0"/>
              </a:rPr>
              <a:t> the </a:t>
            </a:r>
            <a:r>
              <a:rPr lang="en-US" sz="2400" dirty="0" err="1">
                <a:latin typeface="+mj-lt"/>
                <a:ea typeface="Osaka" charset="0"/>
                <a:cs typeface="Osaka" charset="0"/>
              </a:rPr>
              <a:t>agg</a:t>
            </a:r>
            <a:r>
              <a:rPr lang="en-US" sz="2400" dirty="0">
                <a:latin typeface="+mj-lt"/>
                <a:ea typeface="Osaka" charset="0"/>
                <a:cs typeface="Osaka" charset="0"/>
              </a:rPr>
              <a:t> function</a:t>
            </a:r>
          </a:p>
          <a:p>
            <a:pPr lvl="1">
              <a:lnSpc>
                <a:spcPct val="90000"/>
              </a:lnSpc>
            </a:pPr>
            <a:r>
              <a:rPr lang="en-US" dirty="0">
                <a:latin typeface="+mj-lt"/>
                <a:ea typeface="Osaka" charset="0"/>
                <a:cs typeface="Osaka" charset="0"/>
              </a:rPr>
              <a:t>SELECT COUNT(DISTINCT name) </a:t>
            </a:r>
            <a:r>
              <a:rPr lang="mr-IN" dirty="0">
                <a:latin typeface="+mj-lt"/>
                <a:ea typeface="Osaka" charset="0"/>
                <a:cs typeface="Osaka" charset="0"/>
              </a:rPr>
              <a:t>…</a:t>
            </a:r>
            <a:endParaRPr lang="en-US" dirty="0">
              <a:latin typeface="+mj-lt"/>
              <a:ea typeface="Osaka" charset="0"/>
              <a:cs typeface="Osaka" charset="0"/>
            </a:endParaRPr>
          </a:p>
        </p:txBody>
      </p:sp>
      <p:pic>
        <p:nvPicPr>
          <p:cNvPr id="3" name="Picture 2">
            <a:extLst>
              <a:ext uri="{FF2B5EF4-FFF2-40B4-BE49-F238E27FC236}">
                <a16:creationId xmlns:a16="http://schemas.microsoft.com/office/drawing/2014/main" id="{8922844C-0372-471E-92B4-3921D69E23ED}"/>
              </a:ext>
            </a:extLst>
          </p:cNvPr>
          <p:cNvPicPr>
            <a:picLocks noChangeAspect="1"/>
          </p:cNvPicPr>
          <p:nvPr/>
        </p:nvPicPr>
        <p:blipFill>
          <a:blip r:embed="rId2"/>
          <a:stretch>
            <a:fillRect/>
          </a:stretch>
        </p:blipFill>
        <p:spPr>
          <a:xfrm>
            <a:off x="8028193" y="1646237"/>
            <a:ext cx="2432977" cy="1425029"/>
          </a:xfrm>
          <a:prstGeom prst="rect">
            <a:avLst/>
          </a:prstGeom>
        </p:spPr>
      </p:pic>
    </p:spTree>
    <p:extLst>
      <p:ext uri="{BB962C8B-B14F-4D97-AF65-F5344CB8AC3E}">
        <p14:creationId xmlns:p14="http://schemas.microsoft.com/office/powerpoint/2010/main" val="284841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79">
                                            <p:txEl>
                                              <p:pRg st="3" end="3"/>
                                            </p:txEl>
                                          </p:spTgt>
                                        </p:tgtEl>
                                        <p:attrNameLst>
                                          <p:attrName>style.visibility</p:attrName>
                                        </p:attrNameLst>
                                      </p:cBhvr>
                                      <p:to>
                                        <p:strVal val="visible"/>
                                      </p:to>
                                    </p:set>
                                    <p:animEffect transition="in" filter="fade">
                                      <p:cBhvr>
                                        <p:cTn id="7" dur="500"/>
                                        <p:tgtEl>
                                          <p:spTgt spid="2457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579">
                                            <p:txEl>
                                              <p:pRg st="4" end="4"/>
                                            </p:txEl>
                                          </p:spTgt>
                                        </p:tgtEl>
                                        <p:attrNameLst>
                                          <p:attrName>style.visibility</p:attrName>
                                        </p:attrNameLst>
                                      </p:cBhvr>
                                      <p:to>
                                        <p:strVal val="visible"/>
                                      </p:to>
                                    </p:set>
                                    <p:animEffect transition="in" filter="fade">
                                      <p:cBhvr>
                                        <p:cTn id="12" dur="500"/>
                                        <p:tgtEl>
                                          <p:spTgt spid="24579">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4579">
                                            <p:txEl>
                                              <p:pRg st="5" end="5"/>
                                            </p:txEl>
                                          </p:spTgt>
                                        </p:tgtEl>
                                        <p:attrNameLst>
                                          <p:attrName>style.visibility</p:attrName>
                                        </p:attrNameLst>
                                      </p:cBhvr>
                                      <p:to>
                                        <p:strVal val="visible"/>
                                      </p:to>
                                    </p:set>
                                    <p:animEffect transition="in" filter="fade">
                                      <p:cBhvr>
                                        <p:cTn id="15" dur="500"/>
                                        <p:tgtEl>
                                          <p:spTgt spid="245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ea typeface="Osaka" charset="0"/>
                <a:cs typeface="Helvetica Neue Light"/>
              </a:rPr>
              <a:t>GROUP BY</a:t>
            </a:r>
          </a:p>
        </p:txBody>
      </p:sp>
      <p:sp>
        <p:nvSpPr>
          <p:cNvPr id="25603" name="Rectangle 3"/>
          <p:cNvSpPr>
            <a:spLocks noGrp="1" noChangeArrowheads="1"/>
          </p:cNvSpPr>
          <p:nvPr>
            <p:ph idx="1"/>
          </p:nvPr>
        </p:nvSpPr>
        <p:spPr>
          <a:xfrm>
            <a:off x="838200" y="1825624"/>
            <a:ext cx="10515600" cy="5527153"/>
          </a:xfrm>
        </p:spPr>
        <p:txBody>
          <a:bodyPr>
            <a:normAutofit/>
          </a:bodyPr>
          <a:lstStyle/>
          <a:p>
            <a:pPr marL="14287" indent="0">
              <a:lnSpc>
                <a:spcPct val="10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dept, </a:t>
            </a:r>
            <a:r>
              <a:rPr lang="en-US" sz="2400" dirty="0">
                <a:solidFill>
                  <a:srgbClr val="FF0000"/>
                </a:solidFill>
                <a:latin typeface="Lucida Sans Typewriter" charset="0"/>
                <a:ea typeface="Osaka" charset="0"/>
                <a:cs typeface="Osaka" charset="0"/>
              </a:rPr>
              <a:t>AVG</a:t>
            </a:r>
            <a:r>
              <a:rPr lang="en-US" sz="2400" dirty="0">
                <a:latin typeface="Lucida Sans Typewriter" charset="0"/>
                <a:ea typeface="Osaka" charset="0"/>
                <a:cs typeface="Osaka" charset="0"/>
              </a:rPr>
              <a:t>(age) </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students </a:t>
            </a:r>
            <a:br>
              <a:rPr lang="en-US" sz="2400" i="1"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[WHERE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a:t>
            </a:r>
            <a:br>
              <a:rPr lang="en-US" sz="2400"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GROUP BY </a:t>
            </a:r>
            <a:r>
              <a:rPr lang="en-US" sz="2400" dirty="0">
                <a:latin typeface="Lucida Sans Typewriter" charset="0"/>
                <a:ea typeface="Osaka" charset="0"/>
                <a:cs typeface="Osaka" charset="0"/>
              </a:rPr>
              <a:t>dept</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[HAVING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[ORDER BY </a:t>
            </a:r>
            <a:r>
              <a:rPr lang="en-US" sz="2400" i="1" dirty="0">
                <a:solidFill>
                  <a:schemeClr val="bg2"/>
                </a:solidFill>
                <a:latin typeface="Lucida Sans Typewriter" charset="0"/>
                <a:ea typeface="Osaka" charset="0"/>
                <a:cs typeface="Osaka" charset="0"/>
              </a:rPr>
              <a:t>&lt;column list&gt;</a:t>
            </a:r>
            <a:r>
              <a:rPr lang="en-US" sz="2400" dirty="0">
                <a:solidFill>
                  <a:schemeClr val="bg2"/>
                </a:solidFill>
                <a:latin typeface="Lucida Sans Typewriter" charset="0"/>
                <a:ea typeface="Osaka" charset="0"/>
                <a:cs typeface="Osaka" charset="0"/>
              </a:rPr>
              <a:t>] </a:t>
            </a:r>
            <a:r>
              <a:rPr lang="en-US" sz="2400" dirty="0">
                <a:latin typeface="Lucida Sans Typewriter" charset="0"/>
                <a:ea typeface="Osaka" charset="0"/>
                <a:cs typeface="Osaka" charset="0"/>
              </a:rPr>
              <a:t>;</a:t>
            </a:r>
            <a:endParaRPr lang="en-US" sz="2000" dirty="0">
              <a:latin typeface="Tahoma" charset="0"/>
              <a:ea typeface="Osaka" charset="0"/>
              <a:cs typeface="Osaka" charset="0"/>
            </a:endParaRPr>
          </a:p>
          <a:p>
            <a:pPr>
              <a:lnSpc>
                <a:spcPct val="90000"/>
              </a:lnSpc>
            </a:pPr>
            <a:r>
              <a:rPr lang="en-US" sz="2000" dirty="0">
                <a:latin typeface="+mj-lt"/>
                <a:ea typeface="Osaka" charset="0"/>
                <a:cs typeface="Osaka" charset="0"/>
              </a:rPr>
              <a:t>Partition table into groups with same GROUP BY column values</a:t>
            </a:r>
          </a:p>
          <a:p>
            <a:pPr lvl="1">
              <a:lnSpc>
                <a:spcPct val="90000"/>
              </a:lnSpc>
            </a:pPr>
            <a:r>
              <a:rPr lang="en-US" sz="2000" dirty="0">
                <a:latin typeface="+mj-lt"/>
                <a:ea typeface="Osaka" charset="0"/>
                <a:cs typeface="Osaka" charset="0"/>
              </a:rPr>
              <a:t>Group By takes a list of columns </a:t>
            </a:r>
          </a:p>
          <a:p>
            <a:pPr>
              <a:lnSpc>
                <a:spcPct val="90000"/>
              </a:lnSpc>
            </a:pPr>
            <a:r>
              <a:rPr lang="en-US" sz="2000" dirty="0">
                <a:latin typeface="+mj-lt"/>
                <a:ea typeface="Osaka" charset="0"/>
                <a:cs typeface="Osaka" charset="0"/>
              </a:rPr>
              <a:t>Produce an aggregate result per group</a:t>
            </a:r>
          </a:p>
        </p:txBody>
      </p:sp>
      <p:pic>
        <p:nvPicPr>
          <p:cNvPr id="3" name="Picture 2">
            <a:extLst>
              <a:ext uri="{FF2B5EF4-FFF2-40B4-BE49-F238E27FC236}">
                <a16:creationId xmlns:a16="http://schemas.microsoft.com/office/drawing/2014/main" id="{62183D49-863B-4D2D-BB90-67DA55353B95}"/>
              </a:ext>
            </a:extLst>
          </p:cNvPr>
          <p:cNvPicPr>
            <a:picLocks noChangeAspect="1"/>
          </p:cNvPicPr>
          <p:nvPr/>
        </p:nvPicPr>
        <p:blipFill>
          <a:blip r:embed="rId3"/>
          <a:stretch>
            <a:fillRect/>
          </a:stretch>
        </p:blipFill>
        <p:spPr>
          <a:xfrm>
            <a:off x="7826829" y="1066800"/>
            <a:ext cx="3657600" cy="2362200"/>
          </a:xfrm>
          <a:prstGeom prst="rect">
            <a:avLst/>
          </a:prstGeom>
        </p:spPr>
      </p:pic>
    </p:spTree>
    <p:extLst>
      <p:ext uri="{BB962C8B-B14F-4D97-AF65-F5344CB8AC3E}">
        <p14:creationId xmlns:p14="http://schemas.microsoft.com/office/powerpoint/2010/main" val="4009091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B12EE1-540F-4042-BF0C-4248271F8A3E}"/>
              </a:ext>
            </a:extLst>
          </p:cNvPr>
          <p:cNvPicPr>
            <a:picLocks noChangeAspect="1"/>
          </p:cNvPicPr>
          <p:nvPr/>
        </p:nvPicPr>
        <p:blipFill>
          <a:blip r:embed="rId3"/>
          <a:stretch>
            <a:fillRect/>
          </a:stretch>
        </p:blipFill>
        <p:spPr>
          <a:xfrm>
            <a:off x="7225991" y="1542637"/>
            <a:ext cx="4642075" cy="3813133"/>
          </a:xfrm>
          <a:prstGeom prst="rect">
            <a:avLst/>
          </a:prstGeom>
        </p:spPr>
      </p:pic>
      <p:sp>
        <p:nvSpPr>
          <p:cNvPr id="2" name="Title 1"/>
          <p:cNvSpPr>
            <a:spLocks noGrp="1"/>
          </p:cNvSpPr>
          <p:nvPr>
            <p:ph type="title"/>
          </p:nvPr>
        </p:nvSpPr>
        <p:spPr/>
        <p:txBody>
          <a:bodyPr/>
          <a:lstStyle/>
          <a:p>
            <a:r>
              <a:rPr lang="en-US" dirty="0"/>
              <a:t>What does the following Produce?</a:t>
            </a:r>
          </a:p>
        </p:txBody>
      </p:sp>
      <p:sp>
        <p:nvSpPr>
          <p:cNvPr id="3" name="Content Placeholder 2"/>
          <p:cNvSpPr>
            <a:spLocks noGrp="1"/>
          </p:cNvSpPr>
          <p:nvPr>
            <p:ph idx="1"/>
          </p:nvPr>
        </p:nvSpPr>
        <p:spPr>
          <a:xfrm>
            <a:off x="838200" y="5018049"/>
            <a:ext cx="10515600" cy="1460810"/>
          </a:xfrm>
        </p:spPr>
        <p:txBody>
          <a:bodyPr/>
          <a:lstStyle/>
          <a:p>
            <a:r>
              <a:rPr lang="en-US" dirty="0"/>
              <a:t>An error! (why?)</a:t>
            </a:r>
          </a:p>
          <a:p>
            <a:pPr lvl="1"/>
            <a:r>
              <a:rPr lang="en-US" dirty="0"/>
              <a:t>What name should be used for each group?</a:t>
            </a:r>
          </a:p>
          <a:p>
            <a:pPr lvl="1"/>
            <a:endParaRPr lang="en-US" dirty="0"/>
          </a:p>
        </p:txBody>
      </p:sp>
      <p:sp>
        <p:nvSpPr>
          <p:cNvPr id="5" name="Rectangle 4"/>
          <p:cNvSpPr/>
          <p:nvPr/>
        </p:nvSpPr>
        <p:spPr>
          <a:xfrm>
            <a:off x="639336" y="1893915"/>
            <a:ext cx="6096000" cy="2308324"/>
          </a:xfrm>
          <a:prstGeom prst="rect">
            <a:avLst/>
          </a:prstGeom>
        </p:spPr>
        <p:txBody>
          <a:bodyPr>
            <a:spAutoFit/>
          </a:bodyPr>
          <a:lstStyle/>
          <a:p>
            <a:pPr marL="14287" marR="0" lvl="0" indent="0" algn="l" defTabSz="914377" rtl="0" eaLnBrk="1" fontAlgn="auto" latinLnBrk="0" hangingPunct="1">
              <a:lnSpc>
                <a:spcPct val="100000"/>
              </a:lnSpc>
              <a:spcBef>
                <a:spcPts val="2200"/>
              </a:spcBef>
              <a:spcAft>
                <a:spcPts val="0"/>
              </a:spcAft>
              <a:buClr>
                <a:srgbClr val="000000"/>
              </a:buClr>
              <a:buSzPct val="100000"/>
              <a:buFontTx/>
              <a:buNone/>
              <a:tabLst/>
              <a:defRPr/>
            </a:pP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SELECT</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1" u="none" strike="noStrike" kern="1200" cap="none" spc="0" normalizeH="0" baseline="0" noProof="0" dirty="0">
                <a:ln>
                  <a:noFill/>
                </a:ln>
                <a:solidFill>
                  <a:srgbClr val="4472C4"/>
                </a:solidFill>
                <a:effectLst/>
                <a:uLnTx/>
                <a:uFillTx/>
                <a:latin typeface="Lucida Sans Typewriter" charset="0"/>
                <a:ea typeface="Osaka" charset="0"/>
                <a:cs typeface="Osaka" charset="0"/>
              </a:rPr>
              <a:t>name</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AVG</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(age) </a:t>
            </a:r>
            <a:b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FROM</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students </a:t>
            </a:r>
            <a:br>
              <a:rPr kumimoji="0" lang="en-US" sz="2400" b="0" i="1"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[WHERE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&lt;predicate&gt;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a:t>
            </a:r>
            <a:b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GROUP BY </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dept</a:t>
            </a:r>
            <a:b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[HAVING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&lt;predicate&gt;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b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[ORDER BY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&lt;column list&gt;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a:t>
            </a:r>
            <a:endParaRPr kumimoji="0" lang="en-US" sz="2000" b="0" i="0" u="none" strike="noStrike" kern="1200" cap="none" spc="0" normalizeH="0" baseline="0" noProof="0" dirty="0">
              <a:ln>
                <a:noFill/>
              </a:ln>
              <a:solidFill>
                <a:srgbClr val="000000"/>
              </a:solidFill>
              <a:effectLst/>
              <a:uLnTx/>
              <a:uFillTx/>
              <a:latin typeface="Tahoma" charset="0"/>
              <a:ea typeface="Osaka" charset="0"/>
              <a:cs typeface="Osaka" charset="0"/>
            </a:endParaRPr>
          </a:p>
        </p:txBody>
      </p:sp>
      <p:grpSp>
        <p:nvGrpSpPr>
          <p:cNvPr id="14" name="Group 13"/>
          <p:cNvGrpSpPr/>
          <p:nvPr/>
        </p:nvGrpSpPr>
        <p:grpSpPr>
          <a:xfrm>
            <a:off x="7225991" y="1893915"/>
            <a:ext cx="2319452" cy="3270896"/>
            <a:chOff x="7259445" y="1905064"/>
            <a:chExt cx="4718495" cy="3270896"/>
          </a:xfrm>
        </p:grpSpPr>
        <p:sp>
          <p:nvSpPr>
            <p:cNvPr id="11" name="Freeform 10"/>
            <p:cNvSpPr/>
            <p:nvPr/>
          </p:nvSpPr>
          <p:spPr>
            <a:xfrm>
              <a:off x="7259445" y="1905064"/>
              <a:ext cx="4594303" cy="2165130"/>
            </a:xfrm>
            <a:custGeom>
              <a:avLst/>
              <a:gdLst>
                <a:gd name="connsiteX0" fmla="*/ 29737 w 4594303"/>
                <a:gd name="connsiteY0" fmla="*/ 0 h 2165130"/>
                <a:gd name="connsiteX1" fmla="*/ 148681 w 4594303"/>
                <a:gd name="connsiteY1" fmla="*/ 0 h 2165130"/>
                <a:gd name="connsiteX2" fmla="*/ 155655 w 4594303"/>
                <a:gd name="connsiteY2" fmla="*/ 2889 h 2165130"/>
                <a:gd name="connsiteX3" fmla="*/ 184298 w 4594303"/>
                <a:gd name="connsiteY3" fmla="*/ 1 h 2165130"/>
                <a:gd name="connsiteX4" fmla="*/ 4410004 w 4594303"/>
                <a:gd name="connsiteY4" fmla="*/ 1 h 2165130"/>
                <a:gd name="connsiteX5" fmla="*/ 4594302 w 4594303"/>
                <a:gd name="connsiteY5" fmla="*/ 184299 h 2165130"/>
                <a:gd name="connsiteX6" fmla="*/ 4594302 w 4594303"/>
                <a:gd name="connsiteY6" fmla="*/ 921466 h 2165130"/>
                <a:gd name="connsiteX7" fmla="*/ 4410004 w 4594303"/>
                <a:gd name="connsiteY7" fmla="*/ 1105764 h 2165130"/>
                <a:gd name="connsiteX8" fmla="*/ 184298 w 4594303"/>
                <a:gd name="connsiteY8" fmla="*/ 1105764 h 2165130"/>
                <a:gd name="connsiteX9" fmla="*/ 178418 w 4594303"/>
                <a:gd name="connsiteY9" fmla="*/ 1105171 h 2165130"/>
                <a:gd name="connsiteX10" fmla="*/ 178418 w 4594303"/>
                <a:gd name="connsiteY10" fmla="*/ 1466108 h 2165130"/>
                <a:gd name="connsiteX11" fmla="*/ 4477797 w 4594303"/>
                <a:gd name="connsiteY11" fmla="*/ 1466108 h 2165130"/>
                <a:gd name="connsiteX12" fmla="*/ 4594303 w 4594303"/>
                <a:gd name="connsiteY12" fmla="*/ 1582614 h 2165130"/>
                <a:gd name="connsiteX13" fmla="*/ 4594303 w 4594303"/>
                <a:gd name="connsiteY13" fmla="*/ 2048624 h 2165130"/>
                <a:gd name="connsiteX14" fmla="*/ 4477797 w 4594303"/>
                <a:gd name="connsiteY14" fmla="*/ 2165130 h 2165130"/>
                <a:gd name="connsiteX15" fmla="*/ 116507 w 4594303"/>
                <a:gd name="connsiteY15" fmla="*/ 2165130 h 2165130"/>
                <a:gd name="connsiteX16" fmla="*/ 116502 w 4594303"/>
                <a:gd name="connsiteY16" fmla="*/ 2165129 h 2165130"/>
                <a:gd name="connsiteX17" fmla="*/ 29737 w 4594303"/>
                <a:gd name="connsiteY17" fmla="*/ 2165129 h 2165130"/>
                <a:gd name="connsiteX18" fmla="*/ 0 w 4594303"/>
                <a:gd name="connsiteY18" fmla="*/ 2135392 h 2165130"/>
                <a:gd name="connsiteX19" fmla="*/ 0 w 4594303"/>
                <a:gd name="connsiteY19" fmla="*/ 921466 h 2165130"/>
                <a:gd name="connsiteX20" fmla="*/ 0 w 4594303"/>
                <a:gd name="connsiteY20" fmla="*/ 184299 h 2165130"/>
                <a:gd name="connsiteX21" fmla="*/ 0 w 4594303"/>
                <a:gd name="connsiteY21" fmla="*/ 29737 h 2165130"/>
                <a:gd name="connsiteX22" fmla="*/ 29737 w 4594303"/>
                <a:gd name="connsiteY22" fmla="*/ 0 h 21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94303" h="2165130">
                  <a:moveTo>
                    <a:pt x="29737" y="0"/>
                  </a:moveTo>
                  <a:lnTo>
                    <a:pt x="148681" y="0"/>
                  </a:lnTo>
                  <a:lnTo>
                    <a:pt x="155655" y="2889"/>
                  </a:lnTo>
                  <a:lnTo>
                    <a:pt x="184298" y="1"/>
                  </a:lnTo>
                  <a:lnTo>
                    <a:pt x="4410004" y="1"/>
                  </a:lnTo>
                  <a:cubicBezTo>
                    <a:pt x="4511789" y="1"/>
                    <a:pt x="4594302" y="82514"/>
                    <a:pt x="4594302" y="184299"/>
                  </a:cubicBezTo>
                  <a:lnTo>
                    <a:pt x="4594302" y="921466"/>
                  </a:lnTo>
                  <a:cubicBezTo>
                    <a:pt x="4594302" y="1023251"/>
                    <a:pt x="4511789" y="1105764"/>
                    <a:pt x="4410004" y="1105764"/>
                  </a:cubicBezTo>
                  <a:lnTo>
                    <a:pt x="184298" y="1105764"/>
                  </a:lnTo>
                  <a:lnTo>
                    <a:pt x="178418" y="1105171"/>
                  </a:lnTo>
                  <a:lnTo>
                    <a:pt x="178418" y="1466108"/>
                  </a:lnTo>
                  <a:lnTo>
                    <a:pt x="4477797" y="1466108"/>
                  </a:lnTo>
                  <a:cubicBezTo>
                    <a:pt x="4542141" y="1466108"/>
                    <a:pt x="4594303" y="1518270"/>
                    <a:pt x="4594303" y="1582614"/>
                  </a:cubicBezTo>
                  <a:lnTo>
                    <a:pt x="4594303" y="2048624"/>
                  </a:lnTo>
                  <a:cubicBezTo>
                    <a:pt x="4594303" y="2112968"/>
                    <a:pt x="4542141" y="2165130"/>
                    <a:pt x="4477797" y="2165130"/>
                  </a:cubicBezTo>
                  <a:lnTo>
                    <a:pt x="116507" y="2165130"/>
                  </a:lnTo>
                  <a:lnTo>
                    <a:pt x="116502" y="2165129"/>
                  </a:lnTo>
                  <a:lnTo>
                    <a:pt x="29737" y="2165129"/>
                  </a:lnTo>
                  <a:cubicBezTo>
                    <a:pt x="13314" y="2165129"/>
                    <a:pt x="0" y="2151815"/>
                    <a:pt x="0" y="2135392"/>
                  </a:cubicBezTo>
                  <a:lnTo>
                    <a:pt x="0" y="921466"/>
                  </a:lnTo>
                  <a:lnTo>
                    <a:pt x="0" y="184299"/>
                  </a:lnTo>
                  <a:lnTo>
                    <a:pt x="0" y="29737"/>
                  </a:lnTo>
                  <a:cubicBezTo>
                    <a:pt x="0" y="13314"/>
                    <a:pt x="13314" y="0"/>
                    <a:pt x="29737" y="0"/>
                  </a:cubicBezTo>
                  <a:close/>
                </a:path>
              </a:pathLst>
            </a:custGeom>
            <a:solidFill>
              <a:schemeClr val="accent1">
                <a:alpha val="49000"/>
              </a:schemeClr>
            </a:solidFill>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2" name="Rounded Rectangle 11"/>
            <p:cNvSpPr/>
            <p:nvPr/>
          </p:nvSpPr>
          <p:spPr>
            <a:xfrm>
              <a:off x="7586215" y="3066585"/>
              <a:ext cx="4391725" cy="267629"/>
            </a:xfrm>
            <a:prstGeom prst="roundRect">
              <a:avLst/>
            </a:prstGeom>
            <a:solidFill>
              <a:schemeClr val="accent2">
                <a:alpha val="53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3" name="Rounded Rectangle 12"/>
            <p:cNvSpPr/>
            <p:nvPr/>
          </p:nvSpPr>
          <p:spPr>
            <a:xfrm>
              <a:off x="7259445" y="4113896"/>
              <a:ext cx="4594303" cy="1062064"/>
            </a:xfrm>
            <a:prstGeom prst="roundRect">
              <a:avLst/>
            </a:prstGeom>
            <a:solidFill>
              <a:schemeClr val="accent6">
                <a:alpha val="49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21285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What if we wanted to only consider departments that have greater than two students?</a:t>
            </a:r>
          </a:p>
        </p:txBody>
      </p:sp>
      <p:sp>
        <p:nvSpPr>
          <p:cNvPr id="5" name="Rectangle 4"/>
          <p:cNvSpPr/>
          <p:nvPr/>
        </p:nvSpPr>
        <p:spPr>
          <a:xfrm>
            <a:off x="639336" y="2005427"/>
            <a:ext cx="6096000" cy="2308324"/>
          </a:xfrm>
          <a:prstGeom prst="rect">
            <a:avLst/>
          </a:prstGeom>
        </p:spPr>
        <p:txBody>
          <a:bodyPr>
            <a:spAutoFit/>
          </a:bodyPr>
          <a:lstStyle/>
          <a:p>
            <a:pPr marL="14287"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SELECT</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dept,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AVG</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(age) </a:t>
            </a:r>
            <a:b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FROM</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students </a:t>
            </a:r>
            <a:br>
              <a:rPr kumimoji="0" lang="en-US" sz="2400" b="0" i="1"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[WHERE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&lt;predicate&gt;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a:t>
            </a:r>
            <a:b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GROUP BY </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dept</a:t>
            </a:r>
            <a:b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[HAVING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&lt;predicate&gt;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b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[ORDER BY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&lt;column list&gt;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a:t>
            </a:r>
            <a:endParaRPr kumimoji="0" lang="en-US" sz="2000" b="0" i="0" u="none" strike="noStrike" kern="1200" cap="none" spc="0" normalizeH="0" baseline="0" noProof="0" dirty="0">
              <a:ln>
                <a:noFill/>
              </a:ln>
              <a:solidFill>
                <a:srgbClr val="000000"/>
              </a:solidFill>
              <a:effectLst/>
              <a:uLnTx/>
              <a:uFillTx/>
              <a:latin typeface="Tahoma" charset="0"/>
              <a:ea typeface="Osaka" charset="0"/>
              <a:cs typeface="Osaka" charset="0"/>
            </a:endParaRPr>
          </a:p>
        </p:txBody>
      </p:sp>
    </p:spTree>
    <p:extLst>
      <p:ext uri="{BB962C8B-B14F-4D97-AF65-F5344CB8AC3E}">
        <p14:creationId xmlns:p14="http://schemas.microsoft.com/office/powerpoint/2010/main" val="2522797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What if we wanted to only consider departments that have greater than two students?</a:t>
            </a:r>
          </a:p>
        </p:txBody>
      </p:sp>
      <p:sp>
        <p:nvSpPr>
          <p:cNvPr id="3" name="Content Placeholder 2"/>
          <p:cNvSpPr>
            <a:spLocks noGrp="1"/>
          </p:cNvSpPr>
          <p:nvPr>
            <p:ph idx="1"/>
          </p:nvPr>
        </p:nvSpPr>
        <p:spPr>
          <a:xfrm>
            <a:off x="838200" y="4728118"/>
            <a:ext cx="10515600" cy="1471149"/>
          </a:xfrm>
        </p:spPr>
        <p:txBody>
          <a:bodyPr>
            <a:normAutofit lnSpcReduction="10000"/>
          </a:bodyPr>
          <a:lstStyle/>
          <a:p>
            <a:r>
              <a:rPr lang="en-US" dirty="0"/>
              <a:t>Doesn’t work </a:t>
            </a:r>
            <a:r>
              <a:rPr lang="mr-IN" dirty="0"/>
              <a:t>…</a:t>
            </a:r>
            <a:r>
              <a:rPr lang="en-US" dirty="0"/>
              <a:t> </a:t>
            </a:r>
          </a:p>
          <a:p>
            <a:r>
              <a:rPr lang="en-US" dirty="0"/>
              <a:t>WHERE clause is applied before GROUP BY</a:t>
            </a:r>
          </a:p>
          <a:p>
            <a:pPr lvl="1"/>
            <a:r>
              <a:rPr lang="en-US" dirty="0"/>
              <a:t>You cannot have aggregation functions in the where clause</a:t>
            </a:r>
          </a:p>
          <a:p>
            <a:pPr lvl="1"/>
            <a:endParaRPr lang="en-US" dirty="0"/>
          </a:p>
          <a:p>
            <a:endParaRPr lang="en-US" dirty="0"/>
          </a:p>
        </p:txBody>
      </p:sp>
      <p:sp>
        <p:nvSpPr>
          <p:cNvPr id="5" name="Rectangle 4"/>
          <p:cNvSpPr/>
          <p:nvPr/>
        </p:nvSpPr>
        <p:spPr>
          <a:xfrm>
            <a:off x="639336" y="2005427"/>
            <a:ext cx="6096000" cy="2308324"/>
          </a:xfrm>
          <a:prstGeom prst="rect">
            <a:avLst/>
          </a:prstGeom>
        </p:spPr>
        <p:txBody>
          <a:bodyPr>
            <a:spAutoFit/>
          </a:bodyPr>
          <a:lstStyle/>
          <a:p>
            <a:pPr marL="14287"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SELECT</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dept,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AVG</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(age) </a:t>
            </a:r>
            <a:b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FROM</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 students </a:t>
            </a:r>
            <a:br>
              <a:rPr kumimoji="0" lang="en-US" sz="2400" b="0" i="1"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 WHERE </a:t>
            </a:r>
            <a:r>
              <a:rPr kumimoji="0" lang="en-US" sz="2400" b="0" i="1" u="none" strike="noStrike" kern="1200" cap="none" spc="0" normalizeH="0" baseline="0" noProof="0" dirty="0">
                <a:ln>
                  <a:noFill/>
                </a:ln>
                <a:solidFill>
                  <a:srgbClr val="4472C4"/>
                </a:solidFill>
                <a:effectLst/>
                <a:uLnTx/>
                <a:uFillTx/>
                <a:latin typeface="Lucida Sans Typewriter" charset="0"/>
                <a:ea typeface="Osaka" charset="0"/>
                <a:cs typeface="Osaka" charset="0"/>
              </a:rPr>
              <a:t>COUNT(*) &gt; 2</a:t>
            </a:r>
            <a:b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FF0000"/>
                </a:solidFill>
                <a:effectLst/>
                <a:uLnTx/>
                <a:uFillTx/>
                <a:latin typeface="Lucida Sans Typewriter" charset="0"/>
                <a:ea typeface="Osaka" charset="0"/>
                <a:cs typeface="Osaka" charset="0"/>
              </a:rPr>
              <a:t>GROUP BY </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dept</a:t>
            </a:r>
            <a:b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[HAVING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&lt;predicate&gt;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b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b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[ORDER BY </a:t>
            </a:r>
            <a:r>
              <a:rPr kumimoji="0" lang="en-US" sz="2400" b="0" i="1" u="none" strike="noStrike" kern="1200" cap="none" spc="0" normalizeH="0" baseline="0" noProof="0" dirty="0">
                <a:ln>
                  <a:noFill/>
                </a:ln>
                <a:solidFill>
                  <a:srgbClr val="E7E6E6"/>
                </a:solidFill>
                <a:effectLst/>
                <a:uLnTx/>
                <a:uFillTx/>
                <a:latin typeface="Lucida Sans Typewriter" charset="0"/>
                <a:ea typeface="Osaka" charset="0"/>
                <a:cs typeface="Osaka" charset="0"/>
              </a:rPr>
              <a:t>&lt;column list&gt;</a:t>
            </a:r>
            <a:r>
              <a:rPr kumimoji="0" lang="en-US" sz="2400" b="0" i="0" u="none" strike="noStrike" kern="1200" cap="none" spc="0" normalizeH="0" baseline="0" noProof="0" dirty="0">
                <a:ln>
                  <a:noFill/>
                </a:ln>
                <a:solidFill>
                  <a:srgbClr val="E7E6E6"/>
                </a:solidFill>
                <a:effectLst/>
                <a:uLnTx/>
                <a:uFillTx/>
                <a:latin typeface="Lucida Sans Typewriter" charset="0"/>
                <a:ea typeface="Osaka" charset="0"/>
                <a:cs typeface="Osaka" charset="0"/>
              </a:rPr>
              <a:t>] </a:t>
            </a:r>
            <a:r>
              <a:rPr kumimoji="0" lang="en-US" sz="2400" b="0" i="0" u="none" strike="noStrike" kern="1200" cap="none" spc="0" normalizeH="0" baseline="0" noProof="0" dirty="0">
                <a:ln>
                  <a:noFill/>
                </a:ln>
                <a:solidFill>
                  <a:srgbClr val="000000"/>
                </a:solidFill>
                <a:effectLst/>
                <a:uLnTx/>
                <a:uFillTx/>
                <a:latin typeface="Lucida Sans Typewriter" charset="0"/>
                <a:ea typeface="Osaka" charset="0"/>
                <a:cs typeface="Osaka" charset="0"/>
              </a:rPr>
              <a:t>;</a:t>
            </a:r>
            <a:endParaRPr kumimoji="0" lang="en-US" sz="2000" b="0" i="0" u="none" strike="noStrike" kern="1200" cap="none" spc="0" normalizeH="0" baseline="0" noProof="0" dirty="0">
              <a:ln>
                <a:noFill/>
              </a:ln>
              <a:solidFill>
                <a:srgbClr val="000000"/>
              </a:solidFill>
              <a:effectLst/>
              <a:uLnTx/>
              <a:uFillTx/>
              <a:latin typeface="Tahoma" charset="0"/>
              <a:ea typeface="Osaka" charset="0"/>
              <a:cs typeface="Osaka" charset="0"/>
            </a:endParaRPr>
          </a:p>
        </p:txBody>
      </p:sp>
      <p:sp>
        <p:nvSpPr>
          <p:cNvPr id="4" name="TextBox 3"/>
          <p:cNvSpPr txBox="1"/>
          <p:nvPr/>
        </p:nvSpPr>
        <p:spPr>
          <a:xfrm>
            <a:off x="400817" y="2656445"/>
            <a:ext cx="487634" cy="707886"/>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Century Gothic" panose="020F0302020204030204"/>
                <a:ea typeface="+mn-ea"/>
                <a:cs typeface="+mn-cs"/>
              </a:rPr>
              <a:t>?</a:t>
            </a:r>
          </a:p>
        </p:txBody>
      </p:sp>
    </p:spTree>
    <p:extLst>
      <p:ext uri="{BB962C8B-B14F-4D97-AF65-F5344CB8AC3E}">
        <p14:creationId xmlns:p14="http://schemas.microsoft.com/office/powerpoint/2010/main" val="7546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ea typeface="Osaka" charset="0"/>
                <a:cs typeface="Helvetica Neue Light"/>
              </a:rPr>
              <a:t>HAVING</a:t>
            </a:r>
          </a:p>
        </p:txBody>
      </p:sp>
      <p:sp>
        <p:nvSpPr>
          <p:cNvPr id="26627" name="Rectangle 3"/>
          <p:cNvSpPr>
            <a:spLocks noGrp="1" noChangeArrowheads="1"/>
          </p:cNvSpPr>
          <p:nvPr>
            <p:ph idx="1"/>
          </p:nvPr>
        </p:nvSpPr>
        <p:spPr>
          <a:xfrm>
            <a:off x="838200" y="1825625"/>
            <a:ext cx="10515600" cy="4888326"/>
          </a:xfrm>
        </p:spPr>
        <p:txBody>
          <a:bodyPr>
            <a:normAutofit/>
          </a:bodyPr>
          <a:lstStyle/>
          <a:p>
            <a:pPr marL="14287" indent="0">
              <a:lnSpc>
                <a:spcPct val="11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dept, </a:t>
            </a:r>
            <a:r>
              <a:rPr lang="en-US" sz="2400" dirty="0">
                <a:solidFill>
                  <a:srgbClr val="FF0000"/>
                </a:solidFill>
                <a:latin typeface="Lucida Sans Typewriter" charset="0"/>
                <a:ea typeface="Osaka" charset="0"/>
                <a:cs typeface="Osaka" charset="0"/>
              </a:rPr>
              <a:t>AVG</a:t>
            </a:r>
            <a:r>
              <a:rPr lang="en-US" sz="2400" dirty="0">
                <a:latin typeface="Lucida Sans Typewriter" charset="0"/>
                <a:ea typeface="Osaka" charset="0"/>
                <a:cs typeface="Osaka" charset="0"/>
              </a:rPr>
              <a:t>(</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as </a:t>
            </a:r>
            <a:r>
              <a:rPr lang="en-US" sz="2400" dirty="0" err="1">
                <a:latin typeface="Lucida Sans Typewriter" charset="0"/>
                <a:ea typeface="Osaka" charset="0"/>
                <a:cs typeface="Osaka" charset="0"/>
              </a:rPr>
              <a:t>avg_age</a:t>
            </a:r>
            <a:r>
              <a:rPr lang="en-US" sz="2400" dirty="0">
                <a:latin typeface="Lucida Sans Typewriter" charset="0"/>
                <a:ea typeface="Osaka" charset="0"/>
                <a:cs typeface="Osaka" charset="0"/>
              </a:rPr>
              <a:t>, </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COUNT</a:t>
            </a:r>
            <a:r>
              <a:rPr lang="en-US" sz="2400" dirty="0">
                <a:latin typeface="Lucida Sans Typewriter" charset="0"/>
                <a:ea typeface="Osaka" charset="0"/>
                <a:cs typeface="Osaka" charset="0"/>
              </a:rPr>
              <a:t>(*) as </a:t>
            </a:r>
            <a:r>
              <a:rPr lang="en-US" sz="2400" dirty="0" err="1">
                <a:latin typeface="Lucida Sans Typewriter" charset="0"/>
                <a:ea typeface="Osaka" charset="0"/>
                <a:cs typeface="Osaka" charset="0"/>
              </a:rPr>
              <a:t>cnt</a:t>
            </a:r>
            <a:r>
              <a:rPr lang="en-US" sz="2400" dirty="0">
                <a:latin typeface="Lucida Sans Typewriter" charset="0"/>
                <a:ea typeface="Osaka" charset="0"/>
                <a:cs typeface="Osaka" charset="0"/>
              </a:rPr>
              <a:t> </a:t>
            </a:r>
            <a:br>
              <a:rPr lang="en-US" sz="2400" i="1"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students </a:t>
            </a:r>
            <a:br>
              <a:rPr lang="en-US" sz="2400" i="1"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[WHERE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a:t>
            </a:r>
            <a:br>
              <a:rPr lang="en-US" sz="2400"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GROUP BY </a:t>
            </a:r>
            <a:r>
              <a:rPr lang="en-US" sz="2400" dirty="0">
                <a:latin typeface="Lucida Sans Typewriter" charset="0"/>
                <a:ea typeface="Osaka" charset="0"/>
                <a:cs typeface="Osaka" charset="0"/>
              </a:rPr>
              <a:t>dept</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HAVING COUNT</a:t>
            </a:r>
            <a:r>
              <a:rPr lang="en-US" sz="2400" dirty="0">
                <a:latin typeface="Lucida Sans Typewriter" charset="0"/>
                <a:ea typeface="Osaka" charset="0"/>
                <a:cs typeface="Osaka" charset="0"/>
              </a:rPr>
              <a:t>(*) &gt; 2</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[ORDER BY </a:t>
            </a:r>
            <a:r>
              <a:rPr lang="en-US" sz="2400" i="1" dirty="0">
                <a:solidFill>
                  <a:schemeClr val="bg2"/>
                </a:solidFill>
                <a:latin typeface="Lucida Sans Typewriter" charset="0"/>
                <a:ea typeface="Osaka" charset="0"/>
                <a:cs typeface="Osaka" charset="0"/>
              </a:rPr>
              <a:t>&lt;column list&gt;</a:t>
            </a:r>
            <a:r>
              <a:rPr lang="en-US" sz="2400" dirty="0">
                <a:solidFill>
                  <a:schemeClr val="bg2"/>
                </a:solidFill>
                <a:latin typeface="Lucida Sans Typewriter" charset="0"/>
                <a:ea typeface="Osaka" charset="0"/>
                <a:cs typeface="Osaka" charset="0"/>
              </a:rPr>
              <a:t>] </a:t>
            </a:r>
            <a:r>
              <a:rPr lang="en-US" sz="2400" dirty="0">
                <a:solidFill>
                  <a:srgbClr val="000000"/>
                </a:solidFill>
                <a:latin typeface="Lucida Sans Typewriter" charset="0"/>
                <a:ea typeface="Osaka" charset="0"/>
                <a:cs typeface="Osaka" charset="0"/>
              </a:rPr>
              <a:t>;</a:t>
            </a:r>
            <a:endParaRPr lang="en-US" sz="2400" dirty="0">
              <a:solidFill>
                <a:schemeClr val="bg2"/>
              </a:solidFill>
              <a:latin typeface="Tahoma" charset="0"/>
              <a:ea typeface="Osaka" charset="0"/>
              <a:cs typeface="Osaka" charset="0"/>
            </a:endParaRPr>
          </a:p>
          <a:p>
            <a:pPr>
              <a:lnSpc>
                <a:spcPct val="90000"/>
              </a:lnSpc>
            </a:pPr>
            <a:r>
              <a:rPr lang="en-US" sz="2000" dirty="0">
                <a:ea typeface="Osaka" charset="0"/>
                <a:cs typeface="Osaka" charset="0"/>
              </a:rPr>
              <a:t>The HAVING predicate is applied </a:t>
            </a:r>
            <a:r>
              <a:rPr lang="en-US" sz="2000" b="1" i="1" dirty="0">
                <a:ea typeface="Osaka" charset="0"/>
                <a:cs typeface="Osaka" charset="0"/>
              </a:rPr>
              <a:t>after</a:t>
            </a:r>
            <a:r>
              <a:rPr lang="en-US" sz="2000" dirty="0">
                <a:ea typeface="Osaka" charset="0"/>
                <a:cs typeface="Osaka" charset="0"/>
              </a:rPr>
              <a:t> </a:t>
            </a:r>
            <a:r>
              <a:rPr lang="en-US" sz="2000" i="1" dirty="0">
                <a:ea typeface="Osaka" charset="0"/>
                <a:cs typeface="Osaka" charset="0"/>
              </a:rPr>
              <a:t>grouping</a:t>
            </a:r>
            <a:r>
              <a:rPr lang="en-US" sz="2000" dirty="0">
                <a:ea typeface="Osaka" charset="0"/>
                <a:cs typeface="Osaka" charset="0"/>
              </a:rPr>
              <a:t> and </a:t>
            </a:r>
            <a:r>
              <a:rPr lang="en-US" sz="2000" i="1" dirty="0">
                <a:ea typeface="Osaka" charset="0"/>
                <a:cs typeface="Osaka" charset="0"/>
              </a:rPr>
              <a:t>aggregation</a:t>
            </a:r>
          </a:p>
          <a:p>
            <a:pPr lvl="1">
              <a:lnSpc>
                <a:spcPct val="90000"/>
              </a:lnSpc>
            </a:pPr>
            <a:r>
              <a:rPr lang="en-US" sz="2000" dirty="0">
                <a:ea typeface="Osaka" charset="0"/>
                <a:cs typeface="Osaka" charset="0"/>
              </a:rPr>
              <a:t>Hence can contain anything that could go in the SELECT list</a:t>
            </a:r>
          </a:p>
          <a:p>
            <a:pPr>
              <a:lnSpc>
                <a:spcPct val="90000"/>
              </a:lnSpc>
            </a:pPr>
            <a:r>
              <a:rPr lang="en-US" sz="2000" dirty="0">
                <a:ea typeface="Osaka" charset="0"/>
                <a:cs typeface="Osaka" charset="0"/>
              </a:rPr>
              <a:t>HAVING can only be used in aggregate queries</a:t>
            </a:r>
          </a:p>
        </p:txBody>
      </p:sp>
      <p:pic>
        <p:nvPicPr>
          <p:cNvPr id="3" name="Picture 2">
            <a:extLst>
              <a:ext uri="{FF2B5EF4-FFF2-40B4-BE49-F238E27FC236}">
                <a16:creationId xmlns:a16="http://schemas.microsoft.com/office/drawing/2014/main" id="{8768F0BD-3D58-43D6-AE89-0179624B376E}"/>
              </a:ext>
            </a:extLst>
          </p:cNvPr>
          <p:cNvPicPr>
            <a:picLocks noChangeAspect="1"/>
          </p:cNvPicPr>
          <p:nvPr/>
        </p:nvPicPr>
        <p:blipFill>
          <a:blip r:embed="rId2"/>
          <a:stretch>
            <a:fillRect/>
          </a:stretch>
        </p:blipFill>
        <p:spPr>
          <a:xfrm>
            <a:off x="7409108" y="714791"/>
            <a:ext cx="4333875" cy="1628775"/>
          </a:xfrm>
          <a:prstGeom prst="rect">
            <a:avLst/>
          </a:prstGeom>
        </p:spPr>
      </p:pic>
    </p:spTree>
    <p:extLst>
      <p:ext uri="{BB962C8B-B14F-4D97-AF65-F5344CB8AC3E}">
        <p14:creationId xmlns:p14="http://schemas.microsoft.com/office/powerpoint/2010/main" val="43668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Effect transition="in" filter="fade">
                                      <p:cBhvr>
                                        <p:cTn id="7" dur="500"/>
                                        <p:tgtEl>
                                          <p:spTgt spid="2662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627">
                                            <p:txEl>
                                              <p:pRg st="2" end="2"/>
                                            </p:txEl>
                                          </p:spTgt>
                                        </p:tgtEl>
                                        <p:attrNameLst>
                                          <p:attrName>style.visibility</p:attrName>
                                        </p:attrNameLst>
                                      </p:cBhvr>
                                      <p:to>
                                        <p:strVal val="visible"/>
                                      </p:to>
                                    </p:set>
                                    <p:animEffect transition="in" filter="fade">
                                      <p:cBhvr>
                                        <p:cTn id="10" dur="500"/>
                                        <p:tgtEl>
                                          <p:spTgt spid="2662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627">
                                            <p:txEl>
                                              <p:pRg st="3" end="3"/>
                                            </p:txEl>
                                          </p:spTgt>
                                        </p:tgtEl>
                                        <p:attrNameLst>
                                          <p:attrName>style.visibility</p:attrName>
                                        </p:attrNameLst>
                                      </p:cBhvr>
                                      <p:to>
                                        <p:strVal val="visible"/>
                                      </p:to>
                                    </p:set>
                                    <p:animEffect transition="in" filter="fade">
                                      <p:cBhvr>
                                        <p:cTn id="15" dur="500"/>
                                        <p:tgtEl>
                                          <p:spTgt spid="266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ea typeface="Osaka" charset="0"/>
                <a:cs typeface="Helvetica Neue Light"/>
              </a:rPr>
              <a:t>ORDER BY</a:t>
            </a:r>
          </a:p>
        </p:txBody>
      </p:sp>
      <p:sp>
        <p:nvSpPr>
          <p:cNvPr id="22531" name="Rectangle 3"/>
          <p:cNvSpPr>
            <a:spLocks noGrp="1" noChangeArrowheads="1"/>
          </p:cNvSpPr>
          <p:nvPr>
            <p:ph idx="1"/>
          </p:nvPr>
        </p:nvSpPr>
        <p:spPr>
          <a:xfrm>
            <a:off x="838200" y="1825625"/>
            <a:ext cx="10515600" cy="4775591"/>
          </a:xfrm>
        </p:spPr>
        <p:txBody>
          <a:bodyPr anchor="t">
            <a:normAutofit/>
          </a:bodyPr>
          <a:lstStyle/>
          <a:p>
            <a:pPr marL="14287" indent="0">
              <a:lnSpc>
                <a:spcPct val="100000"/>
              </a:lnSpc>
              <a:buNone/>
            </a:pPr>
            <a:r>
              <a:rPr lang="en-US" sz="2400" dirty="0">
                <a:solidFill>
                  <a:srgbClr val="FF0000"/>
                </a:solidFill>
                <a:latin typeface="Lucida Sans Typewriter" charset="0"/>
                <a:ea typeface="Osaka" charset="0"/>
                <a:cs typeface="Osaka" charset="0"/>
              </a:rPr>
              <a:t>SELECT </a:t>
            </a:r>
            <a:r>
              <a:rPr lang="en-US" sz="2400" dirty="0">
                <a:latin typeface="Lucida Sans Typewriter" charset="0"/>
                <a:ea typeface="Osaka" charset="0"/>
                <a:cs typeface="Osaka" charset="0"/>
              </a:rPr>
              <a:t>name, </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age</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students </a:t>
            </a:r>
            <a:br>
              <a:rPr lang="en-US" sz="2400" i="1"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WHERE</a:t>
            </a:r>
            <a:r>
              <a:rPr lang="en-US" sz="2400" dirty="0">
                <a:latin typeface="Lucida Sans Typewriter" charset="0"/>
                <a:ea typeface="Osaka" charset="0"/>
                <a:cs typeface="Osaka" charset="0"/>
              </a:rPr>
              <a:t> name &gt; ‘E'</a:t>
            </a:r>
            <a:br>
              <a:rPr lang="en-US" sz="2400"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[GROUP BY </a:t>
            </a:r>
            <a:r>
              <a:rPr lang="en-US" sz="2400" i="1" dirty="0">
                <a:solidFill>
                  <a:schemeClr val="bg2"/>
                </a:solidFill>
                <a:latin typeface="Lucida Sans Typewriter" charset="0"/>
                <a:ea typeface="Osaka" charset="0"/>
                <a:cs typeface="Osaka" charset="0"/>
              </a:rPr>
              <a:t>&lt;column list&gt;</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[HAVING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ORDER BY </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name</a:t>
            </a:r>
            <a:r>
              <a:rPr lang="en-US" sz="2400" dirty="0">
                <a:solidFill>
                  <a:srgbClr val="000000"/>
                </a:solidFill>
                <a:latin typeface="Lucida Sans Typewriter" charset="0"/>
                <a:ea typeface="Osaka" charset="0"/>
                <a:cs typeface="Osaka" charset="0"/>
              </a:rPr>
              <a:t>;</a:t>
            </a:r>
            <a:endParaRPr lang="en-US" dirty="0">
              <a:latin typeface="Tahoma" charset="0"/>
              <a:ea typeface="Osaka" charset="0"/>
              <a:cs typeface="Osaka" charset="0"/>
            </a:endParaRPr>
          </a:p>
          <a:p>
            <a:pPr>
              <a:lnSpc>
                <a:spcPct val="90000"/>
              </a:lnSpc>
            </a:pPr>
            <a:endParaRPr lang="en-US" sz="2400" dirty="0">
              <a:ea typeface="Osaka" charset="0"/>
              <a:cs typeface="Helvetica Neue"/>
            </a:endParaRPr>
          </a:p>
          <a:p>
            <a:pPr>
              <a:lnSpc>
                <a:spcPct val="90000"/>
              </a:lnSpc>
            </a:pPr>
            <a:r>
              <a:rPr lang="en-US" sz="2400" dirty="0">
                <a:ea typeface="Osaka" charset="0"/>
                <a:cs typeface="Helvetica Neue"/>
              </a:rPr>
              <a:t>ORDER BY clause specifies output to be sorted</a:t>
            </a:r>
          </a:p>
          <a:p>
            <a:pPr lvl="1">
              <a:lnSpc>
                <a:spcPct val="90000"/>
              </a:lnSpc>
            </a:pPr>
            <a:r>
              <a:rPr lang="en-US" sz="2000" b="1" i="1" dirty="0">
                <a:ea typeface="Osaka" charset="0"/>
                <a:cs typeface="Helvetica Neue"/>
              </a:rPr>
              <a:t>Lexicographic</a:t>
            </a:r>
            <a:r>
              <a:rPr lang="en-US" sz="2000" dirty="0">
                <a:ea typeface="Osaka" charset="0"/>
                <a:cs typeface="Helvetica Neue"/>
              </a:rPr>
              <a:t> ordering</a:t>
            </a:r>
          </a:p>
        </p:txBody>
      </p:sp>
      <p:pic>
        <p:nvPicPr>
          <p:cNvPr id="3" name="Picture 2">
            <a:extLst>
              <a:ext uri="{FF2B5EF4-FFF2-40B4-BE49-F238E27FC236}">
                <a16:creationId xmlns:a16="http://schemas.microsoft.com/office/drawing/2014/main" id="{5D36E60D-8443-4876-86B3-DD4E9486CFAE}"/>
              </a:ext>
            </a:extLst>
          </p:cNvPr>
          <p:cNvPicPr>
            <a:picLocks noChangeAspect="1"/>
          </p:cNvPicPr>
          <p:nvPr/>
        </p:nvPicPr>
        <p:blipFill>
          <a:blip r:embed="rId2"/>
          <a:stretch>
            <a:fillRect/>
          </a:stretch>
        </p:blipFill>
        <p:spPr>
          <a:xfrm>
            <a:off x="7353300" y="393895"/>
            <a:ext cx="4286250" cy="3819525"/>
          </a:xfrm>
          <a:prstGeom prst="rect">
            <a:avLst/>
          </a:prstGeom>
        </p:spPr>
      </p:pic>
    </p:spTree>
    <p:extLst>
      <p:ext uri="{BB962C8B-B14F-4D97-AF65-F5344CB8AC3E}">
        <p14:creationId xmlns:p14="http://schemas.microsoft.com/office/powerpoint/2010/main" val="952513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Database Management Systems</a:t>
            </a:r>
          </a:p>
        </p:txBody>
      </p:sp>
      <p:sp>
        <p:nvSpPr>
          <p:cNvPr id="5" name="Content Placeholder 4"/>
          <p:cNvSpPr>
            <a:spLocks noGrp="1"/>
          </p:cNvSpPr>
          <p:nvPr>
            <p:ph idx="1"/>
          </p:nvPr>
        </p:nvSpPr>
        <p:spPr>
          <a:xfrm>
            <a:off x="906842" y="1571862"/>
            <a:ext cx="10999407" cy="4782444"/>
          </a:xfrm>
        </p:spPr>
        <p:txBody>
          <a:bodyPr>
            <a:normAutofit/>
          </a:bodyPr>
          <a:lstStyle/>
          <a:p>
            <a:r>
              <a:rPr lang="en-US" b="1" dirty="0"/>
              <a:t>Data storage</a:t>
            </a:r>
          </a:p>
          <a:p>
            <a:pPr lvl="1"/>
            <a:r>
              <a:rPr lang="en-US" dirty="0"/>
              <a:t>Provide </a:t>
            </a:r>
            <a:r>
              <a:rPr lang="en-US" b="1" dirty="0"/>
              <a:t>reliable storage </a:t>
            </a:r>
            <a:r>
              <a:rPr lang="en-US" dirty="0"/>
              <a:t>to survive system crashes and disk failures</a:t>
            </a:r>
          </a:p>
          <a:p>
            <a:pPr lvl="1"/>
            <a:r>
              <a:rPr lang="en-US" dirty="0"/>
              <a:t>Special data-structures to </a:t>
            </a:r>
            <a:r>
              <a:rPr lang="en-US" b="1" dirty="0"/>
              <a:t>improve performance </a:t>
            </a:r>
          </a:p>
          <a:p>
            <a:r>
              <a:rPr lang="en-US" b="1" dirty="0"/>
              <a:t>Data management</a:t>
            </a:r>
          </a:p>
          <a:p>
            <a:pPr lvl="1"/>
            <a:r>
              <a:rPr lang="en-US" dirty="0"/>
              <a:t>Configure how data is </a:t>
            </a:r>
            <a:r>
              <a:rPr lang="en-US" b="1" dirty="0"/>
              <a:t>logically</a:t>
            </a:r>
            <a:r>
              <a:rPr lang="en-US" dirty="0"/>
              <a:t> </a:t>
            </a:r>
            <a:r>
              <a:rPr lang="en-US" b="1" dirty="0"/>
              <a:t>organized</a:t>
            </a:r>
            <a:r>
              <a:rPr lang="en-US" dirty="0"/>
              <a:t> and </a:t>
            </a:r>
            <a:r>
              <a:rPr lang="en-US" b="1" dirty="0"/>
              <a:t>who has access</a:t>
            </a:r>
          </a:p>
          <a:p>
            <a:pPr lvl="1"/>
            <a:r>
              <a:rPr lang="en-US" dirty="0"/>
              <a:t>Ensure data</a:t>
            </a:r>
            <a:r>
              <a:rPr lang="en-US" b="1" dirty="0"/>
              <a:t> consistency properties</a:t>
            </a:r>
            <a:r>
              <a:rPr lang="en-US" dirty="0"/>
              <a:t>  (e.g., positive bank account values)</a:t>
            </a:r>
            <a:endParaRPr lang="en-US" b="1" dirty="0"/>
          </a:p>
          <a:p>
            <a:r>
              <a:rPr lang="en-US" b="1" dirty="0"/>
              <a:t>Facilitate access</a:t>
            </a:r>
          </a:p>
          <a:p>
            <a:pPr lvl="1"/>
            <a:r>
              <a:rPr lang="en-US" dirty="0"/>
              <a:t>Enable </a:t>
            </a:r>
            <a:r>
              <a:rPr lang="en-US" b="1" dirty="0"/>
              <a:t>efficient access </a:t>
            </a:r>
            <a:r>
              <a:rPr lang="en-US" dirty="0"/>
              <a:t>to the data </a:t>
            </a:r>
          </a:p>
          <a:p>
            <a:pPr lvl="1"/>
            <a:r>
              <a:rPr lang="en-US" dirty="0"/>
              <a:t>Supports user defined </a:t>
            </a:r>
            <a:r>
              <a:rPr lang="en-US" b="1" dirty="0"/>
              <a:t>computation </a:t>
            </a:r>
            <a:r>
              <a:rPr lang="en-US" dirty="0"/>
              <a:t>(queries) over data </a:t>
            </a:r>
          </a:p>
        </p:txBody>
      </p:sp>
    </p:spTree>
    <p:extLst>
      <p:ext uri="{BB962C8B-B14F-4D97-AF65-F5344CB8AC3E}">
        <p14:creationId xmlns:p14="http://schemas.microsoft.com/office/powerpoint/2010/main" val="38673759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ea typeface="Osaka" charset="0"/>
                <a:cs typeface="Helvetica Neue Light"/>
              </a:rPr>
              <a:t>ORDER BY</a:t>
            </a:r>
          </a:p>
        </p:txBody>
      </p:sp>
      <p:sp>
        <p:nvSpPr>
          <p:cNvPr id="23555" name="Rectangle 3"/>
          <p:cNvSpPr>
            <a:spLocks noGrp="1" noChangeArrowheads="1"/>
          </p:cNvSpPr>
          <p:nvPr>
            <p:ph idx="1"/>
          </p:nvPr>
        </p:nvSpPr>
        <p:spPr/>
        <p:txBody>
          <a:bodyPr>
            <a:normAutofit/>
          </a:bodyPr>
          <a:lstStyle/>
          <a:p>
            <a:pPr marL="14287" indent="0">
              <a:lnSpc>
                <a:spcPct val="100000"/>
              </a:lnSpc>
              <a:buNone/>
            </a:pPr>
            <a:r>
              <a:rPr lang="en-US" sz="2400" dirty="0">
                <a:solidFill>
                  <a:srgbClr val="FF0000"/>
                </a:solidFill>
                <a:latin typeface="Lucida Sans Typewriter" charset="0"/>
                <a:ea typeface="Osaka" charset="0"/>
                <a:cs typeface="Osaka" charset="0"/>
              </a:rPr>
              <a:t>SELECT </a:t>
            </a:r>
            <a:r>
              <a:rPr lang="en-US" sz="2400" dirty="0">
                <a:latin typeface="Lucida Sans Typewriter" charset="0"/>
                <a:ea typeface="Osaka" charset="0"/>
                <a:cs typeface="Osaka" charset="0"/>
              </a:rPr>
              <a:t>name, </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age</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a:t>
            </a:r>
            <a:r>
              <a:rPr lang="en-US" sz="2400" dirty="0">
                <a:latin typeface="Lucida Sans Typewriter" charset="0"/>
                <a:ea typeface="Osaka" charset="0"/>
                <a:cs typeface="Osaka" charset="0"/>
              </a:rPr>
              <a:t> students </a:t>
            </a:r>
            <a:br>
              <a:rPr lang="en-US" sz="2400" i="1"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WHERE</a:t>
            </a:r>
            <a:r>
              <a:rPr lang="en-US" sz="2400" dirty="0">
                <a:latin typeface="Lucida Sans Typewriter" charset="0"/>
                <a:ea typeface="Osaka" charset="0"/>
                <a:cs typeface="Osaka" charset="0"/>
              </a:rPr>
              <a:t> name &gt; ‘E'</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chemeClr val="bg2"/>
                </a:solidFill>
                <a:latin typeface="Lucida Sans Typewriter" charset="0"/>
                <a:ea typeface="Osaka" charset="0"/>
                <a:cs typeface="Osaka" charset="0"/>
              </a:rPr>
              <a:t>[GROUP BY </a:t>
            </a:r>
            <a:r>
              <a:rPr lang="en-US" sz="2400" i="1" dirty="0">
                <a:solidFill>
                  <a:schemeClr val="bg2"/>
                </a:solidFill>
                <a:latin typeface="Lucida Sans Typewriter" charset="0"/>
                <a:ea typeface="Osaka" charset="0"/>
                <a:cs typeface="Osaka" charset="0"/>
              </a:rPr>
              <a:t>&lt;column list&gt;</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[HAVING </a:t>
            </a:r>
            <a:r>
              <a:rPr lang="en-US" sz="2400" i="1" dirty="0">
                <a:solidFill>
                  <a:schemeClr val="bg2"/>
                </a:solidFill>
                <a:latin typeface="Lucida Sans Typewriter" charset="0"/>
                <a:ea typeface="Osaka" charset="0"/>
                <a:cs typeface="Osaka" charset="0"/>
              </a:rPr>
              <a:t>&lt;predicate&gt;</a:t>
            </a:r>
            <a:r>
              <a:rPr lang="en-US" sz="2400" dirty="0">
                <a:solidFill>
                  <a:schemeClr val="bg2"/>
                </a:solidFill>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ORDER BY </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DESC</a:t>
            </a:r>
            <a:r>
              <a:rPr lang="en-US" sz="2400" dirty="0">
                <a:latin typeface="Lucida Sans Typewriter" charset="0"/>
                <a:ea typeface="Osaka" charset="0"/>
                <a:cs typeface="Osaka" charset="0"/>
              </a:rPr>
              <a:t>, name </a:t>
            </a:r>
            <a:r>
              <a:rPr lang="en-US" sz="2400" dirty="0">
                <a:solidFill>
                  <a:srgbClr val="FF0000"/>
                </a:solidFill>
                <a:latin typeface="Lucida Sans Typewriter" charset="0"/>
                <a:ea typeface="Osaka" charset="0"/>
                <a:cs typeface="Osaka" charset="0"/>
              </a:rPr>
              <a:t>ASC</a:t>
            </a:r>
            <a:r>
              <a:rPr lang="en-US" sz="2400" dirty="0">
                <a:solidFill>
                  <a:srgbClr val="000000"/>
                </a:solidFill>
                <a:latin typeface="Lucida Sans Typewriter" charset="0"/>
                <a:ea typeface="Osaka" charset="0"/>
                <a:cs typeface="Osaka" charset="0"/>
              </a:rPr>
              <a:t>;</a:t>
            </a:r>
            <a:endParaRPr lang="en-US" dirty="0">
              <a:latin typeface="Tahoma" charset="0"/>
              <a:ea typeface="Osaka" charset="0"/>
              <a:cs typeface="Osaka" charset="0"/>
            </a:endParaRPr>
          </a:p>
          <a:p>
            <a:pPr>
              <a:lnSpc>
                <a:spcPct val="90000"/>
              </a:lnSpc>
            </a:pPr>
            <a:r>
              <a:rPr lang="en-US" dirty="0">
                <a:latin typeface="+mj-lt"/>
                <a:ea typeface="Osaka" charset="0"/>
                <a:cs typeface="Osaka" charset="0"/>
              </a:rPr>
              <a:t>Ascending order by default</a:t>
            </a:r>
          </a:p>
          <a:p>
            <a:pPr lvl="1">
              <a:lnSpc>
                <a:spcPct val="90000"/>
              </a:lnSpc>
            </a:pPr>
            <a:r>
              <a:rPr lang="en-US" dirty="0">
                <a:latin typeface="+mj-lt"/>
                <a:ea typeface="Osaka" charset="0"/>
                <a:cs typeface="Osaka" charset="0"/>
              </a:rPr>
              <a:t>DESC flag for descending, ASC for ascending</a:t>
            </a:r>
          </a:p>
          <a:p>
            <a:pPr lvl="1">
              <a:lnSpc>
                <a:spcPct val="90000"/>
              </a:lnSpc>
            </a:pPr>
            <a:r>
              <a:rPr lang="en-US" dirty="0">
                <a:latin typeface="+mj-lt"/>
                <a:ea typeface="Osaka" charset="0"/>
                <a:cs typeface="Osaka" charset="0"/>
              </a:rPr>
              <a:t>Can mix and match, lexicographically</a:t>
            </a:r>
          </a:p>
          <a:p>
            <a:pPr>
              <a:lnSpc>
                <a:spcPct val="90000"/>
              </a:lnSpc>
            </a:pPr>
            <a:endParaRPr lang="en-US" dirty="0">
              <a:latin typeface="Tahoma" charset="0"/>
              <a:ea typeface="Osaka" charset="0"/>
              <a:cs typeface="Osaka" charset="0"/>
            </a:endParaRPr>
          </a:p>
        </p:txBody>
      </p:sp>
      <p:pic>
        <p:nvPicPr>
          <p:cNvPr id="3" name="Picture 2">
            <a:extLst>
              <a:ext uri="{FF2B5EF4-FFF2-40B4-BE49-F238E27FC236}">
                <a16:creationId xmlns:a16="http://schemas.microsoft.com/office/drawing/2014/main" id="{DEC2AF83-4669-4191-9426-CF53D5A2CA06}"/>
              </a:ext>
            </a:extLst>
          </p:cNvPr>
          <p:cNvPicPr>
            <a:picLocks noChangeAspect="1"/>
          </p:cNvPicPr>
          <p:nvPr/>
        </p:nvPicPr>
        <p:blipFill>
          <a:blip r:embed="rId2"/>
          <a:stretch>
            <a:fillRect/>
          </a:stretch>
        </p:blipFill>
        <p:spPr>
          <a:xfrm>
            <a:off x="7391400" y="441340"/>
            <a:ext cx="4248150" cy="3667125"/>
          </a:xfrm>
          <a:prstGeom prst="rect">
            <a:avLst/>
          </a:prstGeom>
        </p:spPr>
      </p:pic>
    </p:spTree>
    <p:extLst>
      <p:ext uri="{BB962C8B-B14F-4D97-AF65-F5344CB8AC3E}">
        <p14:creationId xmlns:p14="http://schemas.microsoft.com/office/powerpoint/2010/main" val="317295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515937" y="637381"/>
            <a:ext cx="5140326" cy="1325563"/>
          </a:xfrm>
        </p:spPr>
        <p:txBody>
          <a:bodyPr/>
          <a:lstStyle/>
          <a:p>
            <a:r>
              <a:rPr lang="en-US" dirty="0"/>
              <a:t>Conceptual SQL Evaluation</a:t>
            </a:r>
          </a:p>
        </p:txBody>
      </p:sp>
      <p:sp>
        <p:nvSpPr>
          <p:cNvPr id="68611" name="Rectangle 3"/>
          <p:cNvSpPr>
            <a:spLocks noChangeArrowheads="1"/>
          </p:cNvSpPr>
          <p:nvPr/>
        </p:nvSpPr>
        <p:spPr bwMode="auto">
          <a:xfrm>
            <a:off x="5921375" y="733424"/>
            <a:ext cx="4975225" cy="1628775"/>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92075" tIns="46038" rIns="92075" bIns="4603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SELECT        [DISTINCT]  </a:t>
            </a:r>
            <a:r>
              <a:rPr kumimoji="0" lang="en-US" sz="2000" b="0" i="1" u="none" strike="noStrike" kern="1200" cap="none" spc="0" normalizeH="0" baseline="0" noProof="0" dirty="0">
                <a:ln>
                  <a:noFill/>
                </a:ln>
                <a:solidFill>
                  <a:srgbClr val="000000"/>
                </a:solidFill>
                <a:effectLst/>
                <a:uLnTx/>
                <a:uFillTx/>
                <a:latin typeface="Century Gothic" panose="020F0302020204030204"/>
                <a:ea typeface="+mn-ea"/>
                <a:cs typeface="+mn-cs"/>
              </a:rPr>
              <a:t>target-list</a:t>
            </a:r>
            <a:endPar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FROM         </a:t>
            </a:r>
            <a:r>
              <a:rPr kumimoji="0" lang="en-US" sz="2000" b="0" i="1" u="none" strike="noStrike" kern="1200" cap="none" spc="0" normalizeH="0" baseline="0" noProof="0" dirty="0">
                <a:ln>
                  <a:noFill/>
                </a:ln>
                <a:solidFill>
                  <a:srgbClr val="000000"/>
                </a:solidFill>
                <a:effectLst/>
                <a:uLnTx/>
                <a:uFillTx/>
                <a:latin typeface="Century Gothic" panose="020F0302020204030204"/>
                <a:ea typeface="+mn-ea"/>
                <a:cs typeface="+mn-cs"/>
              </a:rPr>
              <a:t>relation-list</a:t>
            </a:r>
            <a:endPar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WHERE        </a:t>
            </a:r>
            <a:r>
              <a:rPr kumimoji="0" lang="en-US" sz="2000" b="0" i="1" u="none" strike="noStrike" kern="1200" cap="none" spc="0" normalizeH="0" baseline="0" noProof="0" dirty="0">
                <a:ln>
                  <a:noFill/>
                </a:ln>
                <a:solidFill>
                  <a:srgbClr val="000000"/>
                </a:solidFill>
                <a:effectLst/>
                <a:uLnTx/>
                <a:uFillTx/>
                <a:latin typeface="Century Gothic" panose="020F0302020204030204"/>
                <a:ea typeface="+mn-ea"/>
                <a:cs typeface="+mn-cs"/>
              </a:rPr>
              <a:t>qualification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GROUP BY  </a:t>
            </a:r>
            <a:r>
              <a:rPr kumimoji="0" lang="en-US" sz="2000" b="0" i="1" u="none" strike="noStrike" kern="1200" cap="none" spc="0" normalizeH="0" baseline="0" noProof="0" dirty="0">
                <a:ln>
                  <a:noFill/>
                </a:ln>
                <a:solidFill>
                  <a:srgbClr val="000000"/>
                </a:solidFill>
                <a:effectLst/>
                <a:uLnTx/>
                <a:uFillTx/>
                <a:latin typeface="Century Gothic" panose="020F0302020204030204"/>
                <a:ea typeface="+mn-ea"/>
                <a:cs typeface="+mn-cs"/>
              </a:rPr>
              <a:t>grouping-list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HAVING      </a:t>
            </a:r>
            <a:r>
              <a:rPr kumimoji="0" lang="en-US" sz="2000" b="0" i="1" u="none" strike="noStrike" kern="1200" cap="none" spc="0" normalizeH="0" baseline="0" noProof="0" dirty="0">
                <a:ln>
                  <a:noFill/>
                </a:ln>
                <a:solidFill>
                  <a:srgbClr val="000000"/>
                </a:solidFill>
                <a:effectLst/>
                <a:uLnTx/>
                <a:uFillTx/>
                <a:latin typeface="Century Gothic" panose="020F0302020204030204"/>
                <a:ea typeface="+mn-ea"/>
                <a:cs typeface="+mn-cs"/>
              </a:rPr>
              <a:t>group-qualification</a:t>
            </a:r>
          </a:p>
        </p:txBody>
      </p:sp>
      <p:sp>
        <p:nvSpPr>
          <p:cNvPr id="24" name="TextBox 23"/>
          <p:cNvSpPr txBox="1"/>
          <p:nvPr/>
        </p:nvSpPr>
        <p:spPr>
          <a:xfrm>
            <a:off x="544191" y="2287865"/>
            <a:ext cx="4104009" cy="92333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Try Queries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hlinkClick r:id="rId3"/>
              </a:rPr>
              <a:t>http://sqlfiddle.com/#!17/67109/12</a:t>
            </a: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25" name="Footer Placeholder 3"/>
          <p:cNvSpPr>
            <a:spLocks noGrp="1"/>
          </p:cNvSpPr>
          <p:nvPr>
            <p:ph type="ftr" sz="quarter" idx="4294967295"/>
          </p:nvPr>
        </p:nvSpPr>
        <p:spPr>
          <a:xfrm>
            <a:off x="1234440" y="6453189"/>
            <a:ext cx="2895600" cy="40322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4546A"/>
              </a:solidFill>
              <a:effectLst/>
              <a:uLnTx/>
              <a:uFillTx/>
              <a:latin typeface="Times New Roman" charset="0"/>
              <a:ea typeface="ＭＳ Ｐゴシック" charset="0"/>
            </a:endParaRPr>
          </a:p>
        </p:txBody>
      </p:sp>
      <p:sp>
        <p:nvSpPr>
          <p:cNvPr id="26" name="Oval 4"/>
          <p:cNvSpPr>
            <a:spLocks noChangeArrowheads="1"/>
          </p:cNvSpPr>
          <p:nvPr/>
        </p:nvSpPr>
        <p:spPr bwMode="auto">
          <a:xfrm>
            <a:off x="4206240" y="32766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GROUP BY</a:t>
            </a:r>
          </a:p>
        </p:txBody>
      </p:sp>
      <p:sp>
        <p:nvSpPr>
          <p:cNvPr id="27" name="Text Box 5"/>
          <p:cNvSpPr txBox="1">
            <a:spLocks noChangeArrowheads="1"/>
          </p:cNvSpPr>
          <p:nvPr/>
        </p:nvSpPr>
        <p:spPr bwMode="auto">
          <a:xfrm>
            <a:off x="1258601" y="5718718"/>
            <a:ext cx="2452339"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Book Antiqua" charset="0"/>
                <a:ea typeface="ＭＳ Ｐゴシック" charset="0"/>
              </a:rPr>
              <a:t>One or more tables to use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Book Antiqua" charset="0"/>
                <a:ea typeface="ＭＳ Ｐゴシック" charset="0"/>
              </a:rPr>
              <a:t>(cross product </a:t>
            </a:r>
            <a:r>
              <a:rPr kumimoji="0" lang="mr-IN" sz="2000" b="1" i="1" u="none" strike="noStrike" kern="1200" cap="none" spc="0" normalizeH="0" baseline="0" noProof="0" dirty="0">
                <a:ln>
                  <a:noFill/>
                </a:ln>
                <a:solidFill>
                  <a:srgbClr val="000000"/>
                </a:solidFill>
                <a:effectLst/>
                <a:uLnTx/>
                <a:uFillTx/>
                <a:latin typeface="Book Antiqua" charset="0"/>
                <a:ea typeface="ＭＳ Ｐゴシック" charset="0"/>
              </a:rPr>
              <a:t>…</a:t>
            </a:r>
            <a:r>
              <a:rPr kumimoji="0" lang="en-US" sz="2000" b="1" i="1" u="none" strike="noStrike" kern="1200" cap="none" spc="0" normalizeH="0" baseline="0" noProof="0" dirty="0">
                <a:ln>
                  <a:noFill/>
                </a:ln>
                <a:solidFill>
                  <a:srgbClr val="000000"/>
                </a:solidFill>
                <a:effectLst/>
                <a:uLnTx/>
                <a:uFillTx/>
                <a:latin typeface="Book Antiqua" charset="0"/>
                <a:ea typeface="ＭＳ Ｐゴシック" charset="0"/>
              </a:rPr>
              <a:t>)</a:t>
            </a:r>
          </a:p>
        </p:txBody>
      </p:sp>
      <p:sp>
        <p:nvSpPr>
          <p:cNvPr id="28" name="Text Box 6"/>
          <p:cNvSpPr txBox="1">
            <a:spLocks noChangeArrowheads="1"/>
          </p:cNvSpPr>
          <p:nvPr/>
        </p:nvSpPr>
        <p:spPr bwMode="auto">
          <a:xfrm>
            <a:off x="1234440" y="4648201"/>
            <a:ext cx="25908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000000"/>
                </a:solidFill>
                <a:effectLst/>
                <a:uLnTx/>
                <a:uFillTx/>
                <a:latin typeface="Book Antiqua" charset="0"/>
                <a:ea typeface="ＭＳ Ｐゴシック" charset="0"/>
              </a:rPr>
              <a:t>Apply selections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000000"/>
                </a:solidFill>
                <a:effectLst/>
                <a:uLnTx/>
                <a:uFillTx/>
                <a:latin typeface="Book Antiqua" charset="0"/>
                <a:ea typeface="ＭＳ Ｐゴシック" charset="0"/>
              </a:rPr>
              <a:t>(eliminate rows)</a:t>
            </a:r>
          </a:p>
        </p:txBody>
      </p:sp>
      <p:sp>
        <p:nvSpPr>
          <p:cNvPr id="29" name="Text Box 7"/>
          <p:cNvSpPr txBox="1">
            <a:spLocks noChangeArrowheads="1"/>
          </p:cNvSpPr>
          <p:nvPr/>
        </p:nvSpPr>
        <p:spPr bwMode="auto">
          <a:xfrm>
            <a:off x="9006840" y="4389440"/>
            <a:ext cx="312420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Book Antiqua" charset="0"/>
                <a:ea typeface="ＭＳ Ｐゴシック" charset="0"/>
              </a:rPr>
              <a:t>Project away columns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00000"/>
                </a:solidFill>
                <a:effectLst/>
                <a:uLnTx/>
                <a:uFillTx/>
                <a:latin typeface="Book Antiqua" charset="0"/>
                <a:ea typeface="ＭＳ Ｐゴシック" charset="0"/>
              </a:rPr>
              <a:t>(just keep those used in SELECT, GBY, HAVING)</a:t>
            </a:r>
          </a:p>
        </p:txBody>
      </p:sp>
      <p:sp>
        <p:nvSpPr>
          <p:cNvPr id="30" name="Oval 8"/>
          <p:cNvSpPr>
            <a:spLocks noChangeArrowheads="1"/>
          </p:cNvSpPr>
          <p:nvPr/>
        </p:nvSpPr>
        <p:spPr bwMode="auto">
          <a:xfrm>
            <a:off x="4206240" y="46482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entury Gothic" panose="020F0302020204030204"/>
                <a:ea typeface="+mn-ea"/>
                <a:cs typeface="+mn-cs"/>
              </a:rPr>
              <a:t>WHERE</a:t>
            </a:r>
          </a:p>
        </p:txBody>
      </p:sp>
      <p:sp>
        <p:nvSpPr>
          <p:cNvPr id="31" name="Oval 9"/>
          <p:cNvSpPr>
            <a:spLocks noChangeArrowheads="1"/>
          </p:cNvSpPr>
          <p:nvPr/>
        </p:nvSpPr>
        <p:spPr bwMode="auto">
          <a:xfrm>
            <a:off x="4130040" y="58674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entury Gothic" panose="020F0302020204030204"/>
                <a:ea typeface="+mn-ea"/>
                <a:cs typeface="+mn-cs"/>
              </a:rPr>
              <a:t>FROM</a:t>
            </a:r>
          </a:p>
        </p:txBody>
      </p:sp>
      <p:sp>
        <p:nvSpPr>
          <p:cNvPr id="32" name="Oval 10"/>
          <p:cNvSpPr>
            <a:spLocks noChangeArrowheads="1"/>
          </p:cNvSpPr>
          <p:nvPr/>
        </p:nvSpPr>
        <p:spPr bwMode="auto">
          <a:xfrm>
            <a:off x="7025640" y="58674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HAVING</a:t>
            </a:r>
          </a:p>
        </p:txBody>
      </p:sp>
      <p:sp>
        <p:nvSpPr>
          <p:cNvPr id="33" name="Text Box 11"/>
          <p:cNvSpPr txBox="1">
            <a:spLocks noChangeArrowheads="1"/>
          </p:cNvSpPr>
          <p:nvPr/>
        </p:nvSpPr>
        <p:spPr bwMode="auto">
          <a:xfrm>
            <a:off x="1805941" y="3249839"/>
            <a:ext cx="18288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000000"/>
                </a:solidFill>
                <a:effectLst/>
                <a:uLnTx/>
                <a:uFillTx/>
                <a:latin typeface="Book Antiqua" charset="0"/>
                <a:ea typeface="ＭＳ Ｐゴシック" charset="0"/>
              </a:rPr>
              <a:t>Form groups &amp; aggregate</a:t>
            </a:r>
          </a:p>
        </p:txBody>
      </p:sp>
      <p:sp>
        <p:nvSpPr>
          <p:cNvPr id="34" name="Oval 12"/>
          <p:cNvSpPr>
            <a:spLocks noChangeArrowheads="1"/>
          </p:cNvSpPr>
          <p:nvPr/>
        </p:nvSpPr>
        <p:spPr bwMode="auto">
          <a:xfrm>
            <a:off x="7025640" y="46482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SELECT</a:t>
            </a:r>
          </a:p>
        </p:txBody>
      </p:sp>
      <p:sp>
        <p:nvSpPr>
          <p:cNvPr id="35" name="Text Box 13"/>
          <p:cNvSpPr txBox="1">
            <a:spLocks noChangeArrowheads="1"/>
          </p:cNvSpPr>
          <p:nvPr/>
        </p:nvSpPr>
        <p:spPr bwMode="auto">
          <a:xfrm>
            <a:off x="9006840" y="5718718"/>
            <a:ext cx="13716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000000"/>
                </a:solidFill>
                <a:effectLst/>
                <a:uLnTx/>
                <a:uFillTx/>
                <a:latin typeface="Book Antiqua" charset="0"/>
                <a:ea typeface="ＭＳ Ｐゴシック" charset="0"/>
              </a:rPr>
              <a:t>Eliminate groups</a:t>
            </a:r>
          </a:p>
        </p:txBody>
      </p:sp>
      <p:sp>
        <p:nvSpPr>
          <p:cNvPr id="36" name="Oval 14"/>
          <p:cNvSpPr>
            <a:spLocks noChangeArrowheads="1"/>
          </p:cNvSpPr>
          <p:nvPr/>
        </p:nvSpPr>
        <p:spPr bwMode="auto">
          <a:xfrm>
            <a:off x="7025640" y="32766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[DISTINCT]</a:t>
            </a:r>
          </a:p>
        </p:txBody>
      </p:sp>
      <p:sp>
        <p:nvSpPr>
          <p:cNvPr id="37" name="Text Box 15"/>
          <p:cNvSpPr txBox="1">
            <a:spLocks noChangeArrowheads="1"/>
          </p:cNvSpPr>
          <p:nvPr/>
        </p:nvSpPr>
        <p:spPr bwMode="auto">
          <a:xfrm>
            <a:off x="9006840" y="3276601"/>
            <a:ext cx="13716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000000"/>
                </a:solidFill>
                <a:effectLst/>
                <a:uLnTx/>
                <a:uFillTx/>
                <a:latin typeface="Book Antiqua" charset="0"/>
                <a:ea typeface="ＭＳ Ｐゴシック" charset="0"/>
              </a:rPr>
              <a:t>Eliminate duplicates</a:t>
            </a:r>
          </a:p>
        </p:txBody>
      </p:sp>
      <p:sp>
        <p:nvSpPr>
          <p:cNvPr id="38" name="Line 16"/>
          <p:cNvSpPr>
            <a:spLocks noChangeShapeType="1"/>
          </p:cNvSpPr>
          <p:nvPr/>
        </p:nvSpPr>
        <p:spPr bwMode="auto">
          <a:xfrm>
            <a:off x="5044440" y="5257800"/>
            <a:ext cx="0" cy="609600"/>
          </a:xfrm>
          <a:prstGeom prst="line">
            <a:avLst/>
          </a:prstGeom>
          <a:noFill/>
          <a:ln w="5715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9" name="Line 17"/>
          <p:cNvSpPr>
            <a:spLocks noChangeShapeType="1"/>
          </p:cNvSpPr>
          <p:nvPr/>
        </p:nvSpPr>
        <p:spPr bwMode="auto">
          <a:xfrm>
            <a:off x="5044440" y="3886200"/>
            <a:ext cx="0" cy="762000"/>
          </a:xfrm>
          <a:prstGeom prst="line">
            <a:avLst/>
          </a:prstGeom>
          <a:noFill/>
          <a:ln w="5715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0" name="Line 18"/>
          <p:cNvSpPr>
            <a:spLocks noChangeShapeType="1"/>
          </p:cNvSpPr>
          <p:nvPr/>
        </p:nvSpPr>
        <p:spPr bwMode="auto">
          <a:xfrm>
            <a:off x="7863840" y="5257800"/>
            <a:ext cx="0" cy="609600"/>
          </a:xfrm>
          <a:prstGeom prst="line">
            <a:avLst/>
          </a:prstGeom>
          <a:noFill/>
          <a:ln w="5715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1" name="Line 19"/>
          <p:cNvSpPr>
            <a:spLocks noChangeShapeType="1"/>
          </p:cNvSpPr>
          <p:nvPr/>
        </p:nvSpPr>
        <p:spPr bwMode="auto">
          <a:xfrm>
            <a:off x="7863840" y="3886200"/>
            <a:ext cx="0" cy="762000"/>
          </a:xfrm>
          <a:prstGeom prst="line">
            <a:avLst/>
          </a:prstGeom>
          <a:noFill/>
          <a:ln w="5715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2" name="Freeform 20"/>
          <p:cNvSpPr>
            <a:spLocks/>
          </p:cNvSpPr>
          <p:nvPr/>
        </p:nvSpPr>
        <p:spPr bwMode="auto">
          <a:xfrm>
            <a:off x="5044440" y="2895600"/>
            <a:ext cx="1981200" cy="3276600"/>
          </a:xfrm>
          <a:custGeom>
            <a:avLst/>
            <a:gdLst>
              <a:gd name="T0" fmla="*/ 0 w 1248"/>
              <a:gd name="T1" fmla="*/ 2147483647 h 2064"/>
              <a:gd name="T2" fmla="*/ 0 w 1248"/>
              <a:gd name="T3" fmla="*/ 0 h 2064"/>
              <a:gd name="T4" fmla="*/ 2147483647 w 1248"/>
              <a:gd name="T5" fmla="*/ 0 h 2064"/>
              <a:gd name="T6" fmla="*/ 2147483647 w 1248"/>
              <a:gd name="T7" fmla="*/ 2147483647 h 2064"/>
              <a:gd name="T8" fmla="*/ 2147483647 w 1248"/>
              <a:gd name="T9" fmla="*/ 2147483647 h 2064"/>
              <a:gd name="T10" fmla="*/ 0 60000 65536"/>
              <a:gd name="T11" fmla="*/ 0 60000 65536"/>
              <a:gd name="T12" fmla="*/ 0 60000 65536"/>
              <a:gd name="T13" fmla="*/ 0 60000 65536"/>
              <a:gd name="T14" fmla="*/ 0 60000 65536"/>
              <a:gd name="T15" fmla="*/ 0 w 1248"/>
              <a:gd name="T16" fmla="*/ 0 h 2064"/>
              <a:gd name="T17" fmla="*/ 1248 w 1248"/>
              <a:gd name="T18" fmla="*/ 2064 h 2064"/>
            </a:gdLst>
            <a:ahLst/>
            <a:cxnLst>
              <a:cxn ang="T10">
                <a:pos x="T0" y="T1"/>
              </a:cxn>
              <a:cxn ang="T11">
                <a:pos x="T2" y="T3"/>
              </a:cxn>
              <a:cxn ang="T12">
                <a:pos x="T4" y="T5"/>
              </a:cxn>
              <a:cxn ang="T13">
                <a:pos x="T6" y="T7"/>
              </a:cxn>
              <a:cxn ang="T14">
                <a:pos x="T8" y="T9"/>
              </a:cxn>
            </a:cxnLst>
            <a:rect l="T15" t="T16" r="T17" b="T18"/>
            <a:pathLst>
              <a:path w="1248" h="2064">
                <a:moveTo>
                  <a:pt x="0" y="240"/>
                </a:moveTo>
                <a:lnTo>
                  <a:pt x="0" y="0"/>
                </a:lnTo>
                <a:lnTo>
                  <a:pt x="672" y="0"/>
                </a:lnTo>
                <a:lnTo>
                  <a:pt x="672" y="2064"/>
                </a:lnTo>
                <a:lnTo>
                  <a:pt x="1248" y="2064"/>
                </a:lnTo>
              </a:path>
            </a:pathLst>
          </a:custGeom>
          <a:noFill/>
          <a:ln w="57150">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3" name="Line 21"/>
          <p:cNvSpPr>
            <a:spLocks noChangeShapeType="1"/>
          </p:cNvSpPr>
          <p:nvPr/>
        </p:nvSpPr>
        <p:spPr bwMode="auto">
          <a:xfrm>
            <a:off x="7863840" y="2667000"/>
            <a:ext cx="0" cy="609600"/>
          </a:xfrm>
          <a:prstGeom prst="line">
            <a:avLst/>
          </a:prstGeom>
          <a:noFill/>
          <a:ln w="5715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42181187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ea typeface="Osaka" charset="0"/>
                <a:cs typeface="Helvetica Neue Light"/>
              </a:rPr>
              <a:t>LIMIT</a:t>
            </a:r>
          </a:p>
        </p:txBody>
      </p:sp>
      <p:sp>
        <p:nvSpPr>
          <p:cNvPr id="8" name="Rectangle 3">
            <a:extLst>
              <a:ext uri="{FF2B5EF4-FFF2-40B4-BE49-F238E27FC236}">
                <a16:creationId xmlns:a16="http://schemas.microsoft.com/office/drawing/2014/main" id="{D2A8D679-91B8-4507-BD54-BE923952F064}"/>
              </a:ext>
            </a:extLst>
          </p:cNvPr>
          <p:cNvSpPr>
            <a:spLocks noGrp="1" noChangeArrowheads="1"/>
          </p:cNvSpPr>
          <p:nvPr>
            <p:ph idx="1"/>
          </p:nvPr>
        </p:nvSpPr>
        <p:spPr>
          <a:xfrm>
            <a:off x="838200" y="1825625"/>
            <a:ext cx="10515600" cy="4351339"/>
          </a:xfrm>
        </p:spPr>
        <p:txBody>
          <a:bodyPr anchor="t">
            <a:normAutofit lnSpcReduction="10000"/>
          </a:bodyPr>
          <a:lstStyle/>
          <a:p>
            <a:pPr marL="14287" indent="0">
              <a:lnSpc>
                <a:spcPct val="100000"/>
              </a:lnSpc>
              <a:buNone/>
            </a:pPr>
            <a:r>
              <a:rPr lang="en-US" sz="2400" dirty="0">
                <a:solidFill>
                  <a:srgbClr val="FF0000"/>
                </a:solidFill>
                <a:latin typeface="Lucida Sans Typewriter" charset="0"/>
                <a:ea typeface="Osaka" charset="0"/>
                <a:cs typeface="Osaka" charset="0"/>
              </a:rPr>
              <a:t>SELECT </a:t>
            </a:r>
            <a:r>
              <a:rPr lang="en-US" sz="2400" dirty="0">
                <a:latin typeface="Lucida Sans Typewriter" charset="0"/>
                <a:ea typeface="Osaka" charset="0"/>
                <a:cs typeface="Osaka" charset="0"/>
              </a:rPr>
              <a:t>[</a:t>
            </a:r>
            <a:r>
              <a:rPr lang="en-US" sz="2400" dirty="0">
                <a:solidFill>
                  <a:srgbClr val="FF0000"/>
                </a:solidFill>
                <a:latin typeface="Lucida Sans Typewriter" charset="0"/>
                <a:ea typeface="Osaka" charset="0"/>
                <a:cs typeface="Osaka" charset="0"/>
              </a:rPr>
              <a:t>DISTINCT</a:t>
            </a:r>
            <a:r>
              <a:rPr lang="en-US" sz="2400" dirty="0">
                <a:latin typeface="Lucida Sans Typewriter" charset="0"/>
                <a:ea typeface="Osaka" charset="0"/>
                <a:cs typeface="Osaka" charset="0"/>
              </a:rPr>
              <a:t>] </a:t>
            </a:r>
            <a:r>
              <a:rPr lang="en-US" sz="2400" i="1" dirty="0">
                <a:latin typeface="Lucida Sans Typewriter" charset="0"/>
                <a:ea typeface="Osaka" charset="0"/>
                <a:cs typeface="Osaka" charset="0"/>
              </a:rPr>
              <a:t>&lt;column expression list&gt;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 </a:t>
            </a:r>
            <a:r>
              <a:rPr lang="en-US" sz="2400" i="1" dirty="0">
                <a:latin typeface="Lucida Sans Typewriter" charset="0"/>
                <a:ea typeface="Osaka" charset="0"/>
                <a:cs typeface="Osaka" charset="0"/>
              </a:rPr>
              <a:t>&lt;single table&gt;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a:t>
            </a:r>
            <a:r>
              <a:rPr lang="en-US" sz="2400" dirty="0">
                <a:solidFill>
                  <a:srgbClr val="FF0000"/>
                </a:solidFill>
                <a:latin typeface="Lucida Sans Typewriter" charset="0"/>
                <a:ea typeface="Osaka" charset="0"/>
                <a:cs typeface="Osaka" charset="0"/>
              </a:rPr>
              <a:t>WHERE</a:t>
            </a:r>
            <a:r>
              <a:rPr lang="en-US" sz="2400" dirty="0">
                <a:latin typeface="Lucida Sans Typewriter" charset="0"/>
                <a:ea typeface="Osaka" charset="0"/>
                <a:cs typeface="Osaka" charset="0"/>
              </a:rPr>
              <a:t> </a:t>
            </a:r>
            <a:r>
              <a:rPr lang="en-US" sz="2400" i="1" dirty="0">
                <a:latin typeface="Lucida Sans Typewriter" charset="0"/>
                <a:ea typeface="Osaka" charset="0"/>
                <a:cs typeface="Osaka" charset="0"/>
              </a:rPr>
              <a:t>&lt;predicate&gt;</a:t>
            </a:r>
            <a:r>
              <a:rPr lang="en-US" sz="2400" dirty="0">
                <a:latin typeface="Lucida Sans Typewriter" charset="0"/>
                <a:ea typeface="Osaka" charset="0"/>
                <a:cs typeface="Osaka" charset="0"/>
              </a:rPr>
              <a: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a:t>
            </a:r>
            <a:r>
              <a:rPr lang="en-US" sz="2400" dirty="0">
                <a:solidFill>
                  <a:srgbClr val="FF0000"/>
                </a:solidFill>
                <a:latin typeface="Lucida Sans Typewriter" charset="0"/>
                <a:ea typeface="Osaka" charset="0"/>
                <a:cs typeface="Osaka" charset="0"/>
              </a:rPr>
              <a:t>GROUP BY </a:t>
            </a:r>
            <a:r>
              <a:rPr lang="en-US" sz="2400" i="1" dirty="0">
                <a:latin typeface="Lucida Sans Typewriter" charset="0"/>
                <a:ea typeface="Osaka" charset="0"/>
                <a:cs typeface="Osaka" charset="0"/>
              </a:rPr>
              <a:t>&lt;column list&gt;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HAVING</a:t>
            </a:r>
            <a:r>
              <a:rPr lang="en-US" sz="2400" dirty="0">
                <a:latin typeface="Lucida Sans Typewriter" charset="0"/>
                <a:ea typeface="Osaka" charset="0"/>
                <a:cs typeface="Osaka" charset="0"/>
              </a:rPr>
              <a:t> </a:t>
            </a:r>
            <a:r>
              <a:rPr lang="en-US" sz="2400" i="1" dirty="0">
                <a:latin typeface="Lucida Sans Typewriter" charset="0"/>
                <a:ea typeface="Osaka" charset="0"/>
                <a:cs typeface="Osaka" charset="0"/>
              </a:rPr>
              <a:t>&lt;predicate&gt;</a:t>
            </a:r>
            <a:r>
              <a:rPr lang="en-US" sz="2400" dirty="0">
                <a:latin typeface="Lucida Sans Typewriter" charset="0"/>
                <a:ea typeface="Osaka" charset="0"/>
                <a:cs typeface="Osaka" charset="0"/>
              </a:rPr>
              <a:t>] ]</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a:t>
            </a:r>
            <a:r>
              <a:rPr lang="en-US" sz="2400" dirty="0">
                <a:solidFill>
                  <a:srgbClr val="FF0000"/>
                </a:solidFill>
                <a:latin typeface="Lucida Sans Typewriter" charset="0"/>
                <a:ea typeface="Osaka" charset="0"/>
                <a:cs typeface="Osaka" charset="0"/>
              </a:rPr>
              <a:t>ORDER BY </a:t>
            </a:r>
            <a:r>
              <a:rPr lang="en-US" sz="2400" i="1" dirty="0">
                <a:latin typeface="Lucida Sans Typewriter" charset="0"/>
                <a:ea typeface="Osaka" charset="0"/>
                <a:cs typeface="Osaka" charset="0"/>
              </a:rPr>
              <a:t>&lt;column list&gt;</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LIMIT</a:t>
            </a:r>
            <a:r>
              <a:rPr lang="en-US" sz="2400" dirty="0">
                <a:latin typeface="Lucida Sans Typewriter" charset="0"/>
                <a:ea typeface="Osaka" charset="0"/>
                <a:cs typeface="Osaka" charset="0"/>
              </a:rPr>
              <a:t> &lt;number&gt;]</a:t>
            </a:r>
            <a:r>
              <a:rPr lang="en-US" sz="2400" dirty="0">
                <a:solidFill>
                  <a:srgbClr val="FF0000"/>
                </a:solidFill>
                <a:latin typeface="Lucida Sans Typewriter" charset="0"/>
                <a:ea typeface="Osaka" charset="0"/>
                <a:cs typeface="Osaka" charset="0"/>
              </a:rPr>
              <a:t>;</a:t>
            </a:r>
            <a:endParaRPr lang="en-US" sz="3200" dirty="0">
              <a:latin typeface="+mj-lt"/>
              <a:ea typeface="Osaka" charset="0"/>
              <a:cs typeface="Osaka" charset="0"/>
            </a:endParaRPr>
          </a:p>
          <a:p>
            <a:pPr>
              <a:lnSpc>
                <a:spcPct val="100000"/>
              </a:lnSpc>
            </a:pPr>
            <a:r>
              <a:rPr lang="en-US" sz="3200" dirty="0">
                <a:latin typeface="+mj-lt"/>
                <a:ea typeface="Osaka" charset="0"/>
                <a:cs typeface="Osaka" charset="0"/>
              </a:rPr>
              <a:t>The LIMIT clause lets us specify the maximum number of results to return. Similar to head().</a:t>
            </a:r>
          </a:p>
          <a:p>
            <a:pPr>
              <a:lnSpc>
                <a:spcPct val="100000"/>
              </a:lnSpc>
            </a:pPr>
            <a:r>
              <a:rPr lang="en-US" sz="3200" dirty="0">
                <a:latin typeface="+mj-lt"/>
                <a:ea typeface="Osaka" charset="0"/>
                <a:cs typeface="Osaka" charset="0"/>
              </a:rPr>
              <a:t>Does not return a random sample! </a:t>
            </a:r>
          </a:p>
        </p:txBody>
      </p:sp>
    </p:spTree>
    <p:extLst>
      <p:ext uri="{BB962C8B-B14F-4D97-AF65-F5344CB8AC3E}">
        <p14:creationId xmlns:p14="http://schemas.microsoft.com/office/powerpoint/2010/main" val="3594064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ea typeface="Osaka" charset="0"/>
                <a:cs typeface="Helvetica Neue Light"/>
              </a:rPr>
              <a:t>Test Your Understanding #1</a:t>
            </a:r>
          </a:p>
        </p:txBody>
      </p:sp>
      <p:sp>
        <p:nvSpPr>
          <p:cNvPr id="27651" name="Rectangle 3"/>
          <p:cNvSpPr>
            <a:spLocks noGrp="1" noChangeArrowheads="1"/>
          </p:cNvSpPr>
          <p:nvPr>
            <p:ph idx="1"/>
          </p:nvPr>
        </p:nvSpPr>
        <p:spPr>
          <a:xfrm>
            <a:off x="838200" y="1825625"/>
            <a:ext cx="10515600" cy="3503613"/>
          </a:xfrm>
        </p:spPr>
        <p:txBody>
          <a:bodyPr>
            <a:normAutofit/>
          </a:bodyPr>
          <a:lstStyle/>
          <a:p>
            <a:pPr marL="14287" indent="0">
              <a:lnSpc>
                <a:spcPct val="10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a:t>
            </a:r>
            <a:r>
              <a:rPr lang="en-US" sz="2400" dirty="0" err="1">
                <a:latin typeface="Lucida Sans Typewriter" charset="0"/>
                <a:ea typeface="Osaka" charset="0"/>
                <a:cs typeface="Osaka" charset="0"/>
              </a:rPr>
              <a:t>dept</a:t>
            </a:r>
            <a:r>
              <a:rPr lang="en-US" sz="2400" dirty="0">
                <a:latin typeface="Lucida Sans Typewriter" charset="0"/>
                <a:ea typeface="Osaka" charset="0"/>
                <a:cs typeface="Osaka" charset="0"/>
              </a:rPr>
              <a:t>,</a:t>
            </a: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AVG</a:t>
            </a:r>
            <a:r>
              <a:rPr lang="en-US" sz="2400" dirty="0">
                <a:latin typeface="Lucida Sans Typewriter" charset="0"/>
                <a:ea typeface="Osaka" charset="0"/>
                <a:cs typeface="Osaka" charset="0"/>
              </a:rPr>
              <a:t>(</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AS</a:t>
            </a:r>
            <a:r>
              <a:rPr lang="en-US" sz="2400" dirty="0">
                <a:latin typeface="Lucida Sans Typewriter" charset="0"/>
                <a:ea typeface="Osaka" charset="0"/>
                <a:cs typeface="Osaka" charset="0"/>
              </a:rPr>
              <a:t> </a:t>
            </a:r>
            <a:r>
              <a:rPr lang="en-US" sz="2400" dirty="0" err="1">
                <a:latin typeface="Lucida Sans Typewriter" charset="0"/>
                <a:ea typeface="Osaka" charset="0"/>
                <a:cs typeface="Osaka" charset="0"/>
              </a:rPr>
              <a:t>avg_gpa</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COUNT</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AS</a:t>
            </a:r>
            <a:r>
              <a:rPr lang="en-US" sz="2400" dirty="0">
                <a:latin typeface="Lucida Sans Typewriter" charset="0"/>
                <a:ea typeface="Osaka" charset="0"/>
                <a:cs typeface="Osaka" charset="0"/>
              </a:rPr>
              <a:t> size</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 </a:t>
            </a:r>
            <a:r>
              <a:rPr lang="en-US" sz="2400" dirty="0">
                <a:latin typeface="Lucida Sans Typewriter" charset="0"/>
                <a:ea typeface="Osaka" charset="0"/>
                <a:cs typeface="Osaka" charset="0"/>
              </a:rPr>
              <a:t>students </a:t>
            </a:r>
            <a:br>
              <a:rPr lang="en-US" sz="2400" i="1"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WHERE </a:t>
            </a:r>
            <a:r>
              <a:rPr lang="en-US" sz="2400" dirty="0">
                <a:latin typeface="Lucida Sans Typewriter" charset="0"/>
                <a:ea typeface="Osaka" charset="0"/>
                <a:cs typeface="Osaka" charset="0"/>
              </a:rPr>
              <a:t>gender = 'F'</a:t>
            </a:r>
            <a:br>
              <a:rPr lang="en-US" sz="2400"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GROUP BY </a:t>
            </a:r>
            <a:r>
              <a:rPr lang="en-US" sz="2400" dirty="0" err="1">
                <a:latin typeface="Lucida Sans Typewriter" charset="0"/>
                <a:ea typeface="Osaka" charset="0"/>
                <a:cs typeface="Osaka" charset="0"/>
              </a:rPr>
              <a:t>dept</a:t>
            </a:r>
            <a:r>
              <a:rPr lang="en-US" sz="2400" dirty="0">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rgbClr val="FF0000"/>
                </a:solidFill>
                <a:latin typeface="Lucida Sans Typewriter" charset="0"/>
                <a:ea typeface="Osaka" charset="0"/>
                <a:cs typeface="Osaka" charset="0"/>
              </a:rPr>
              <a:t>HAVING COUNT</a:t>
            </a:r>
            <a:r>
              <a:rPr lang="en-US" sz="2400" dirty="0">
                <a:latin typeface="Lucida Sans Typewriter" charset="0"/>
                <a:ea typeface="Osaka" charset="0"/>
                <a:cs typeface="Osaka" charset="0"/>
              </a:rPr>
              <a:t>(*) &gt; 2</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ORDER BY </a:t>
            </a:r>
            <a:r>
              <a:rPr lang="en-US" sz="2400" dirty="0" err="1">
                <a:latin typeface="Lucida Sans Typewriter" charset="0"/>
                <a:ea typeface="Osaka" charset="0"/>
                <a:cs typeface="Osaka" charset="0"/>
              </a:rPr>
              <a:t>avg_gpa</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DESC</a:t>
            </a:r>
            <a:br>
              <a:rPr lang="en-US" sz="2400" dirty="0">
                <a:solidFill>
                  <a:srgbClr val="FF0000"/>
                </a:solidFill>
                <a:latin typeface="Lucida Sans Typewriter" charset="0"/>
                <a:ea typeface="Osaka" charset="0"/>
                <a:cs typeface="Osaka" charset="0"/>
              </a:rPr>
            </a:br>
            <a:endParaRPr lang="en-US" sz="2400" dirty="0">
              <a:solidFill>
                <a:srgbClr val="FF0000"/>
              </a:solidFill>
              <a:latin typeface="Lucida Sans Typewriter" charset="0"/>
              <a:ea typeface="Osaka" charset="0"/>
              <a:cs typeface="Osaka" charset="0"/>
            </a:endParaRPr>
          </a:p>
          <a:p>
            <a:pPr marL="14287" indent="0">
              <a:lnSpc>
                <a:spcPct val="100000"/>
              </a:lnSpc>
              <a:buNone/>
            </a:pPr>
            <a:r>
              <a:rPr lang="en-US" sz="2400" dirty="0">
                <a:latin typeface="+mj-lt"/>
                <a:ea typeface="Osaka" charset="0"/>
                <a:cs typeface="Osaka" charset="0"/>
              </a:rPr>
              <a:t>What does this compute?</a:t>
            </a:r>
          </a:p>
        </p:txBody>
      </p:sp>
      <p:sp>
        <p:nvSpPr>
          <p:cNvPr id="2" name="TextBox 1"/>
          <p:cNvSpPr txBox="1"/>
          <p:nvPr/>
        </p:nvSpPr>
        <p:spPr>
          <a:xfrm>
            <a:off x="2939319" y="5612802"/>
            <a:ext cx="3863558" cy="646331"/>
          </a:xfrm>
          <a:prstGeom prst="rect">
            <a:avLst/>
          </a:prstGeom>
        </p:spPr>
        <p:txBody>
          <a:bodyPr wrap="none" rtlCol="0">
            <a:spAutoFit/>
          </a:bodyPr>
          <a:lstStyle/>
          <a:p>
            <a:pPr lvl="0">
              <a:defRPr/>
            </a:pPr>
            <a:r>
              <a:rPr lang="en-US" sz="3600" dirty="0">
                <a:solidFill>
                  <a:srgbClr val="000000"/>
                </a:solidFill>
              </a:rPr>
              <a:t>yellkey.com/TBA</a:t>
            </a:r>
            <a:endParaRPr kumimoji="0" lang="en-US" sz="36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18" name="Group 17"/>
          <p:cNvGrpSpPr/>
          <p:nvPr/>
        </p:nvGrpSpPr>
        <p:grpSpPr>
          <a:xfrm>
            <a:off x="8031480" y="2377440"/>
            <a:ext cx="3459480" cy="2835639"/>
            <a:chOff x="4130040" y="2667000"/>
            <a:chExt cx="4648200" cy="3810000"/>
          </a:xfrm>
        </p:grpSpPr>
        <p:sp>
          <p:nvSpPr>
            <p:cNvPr id="19" name="Oval 4"/>
            <p:cNvSpPr>
              <a:spLocks noChangeArrowheads="1"/>
            </p:cNvSpPr>
            <p:nvPr/>
          </p:nvSpPr>
          <p:spPr bwMode="auto">
            <a:xfrm>
              <a:off x="4206240" y="32766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GROUP BY</a:t>
              </a:r>
            </a:p>
          </p:txBody>
        </p:sp>
        <p:sp>
          <p:nvSpPr>
            <p:cNvPr id="20" name="Oval 8"/>
            <p:cNvSpPr>
              <a:spLocks noChangeArrowheads="1"/>
            </p:cNvSpPr>
            <p:nvPr/>
          </p:nvSpPr>
          <p:spPr bwMode="auto">
            <a:xfrm>
              <a:off x="4206240" y="46482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WHERE</a:t>
              </a:r>
            </a:p>
          </p:txBody>
        </p:sp>
        <p:sp>
          <p:nvSpPr>
            <p:cNvPr id="21" name="Oval 9"/>
            <p:cNvSpPr>
              <a:spLocks noChangeArrowheads="1"/>
            </p:cNvSpPr>
            <p:nvPr/>
          </p:nvSpPr>
          <p:spPr bwMode="auto">
            <a:xfrm>
              <a:off x="4130040" y="58674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FROM</a:t>
              </a:r>
            </a:p>
          </p:txBody>
        </p:sp>
        <p:sp>
          <p:nvSpPr>
            <p:cNvPr id="22" name="Oval 10"/>
            <p:cNvSpPr>
              <a:spLocks noChangeArrowheads="1"/>
            </p:cNvSpPr>
            <p:nvPr/>
          </p:nvSpPr>
          <p:spPr bwMode="auto">
            <a:xfrm>
              <a:off x="7025640" y="58674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HAVING</a:t>
              </a:r>
            </a:p>
          </p:txBody>
        </p:sp>
        <p:sp>
          <p:nvSpPr>
            <p:cNvPr id="23" name="Oval 12"/>
            <p:cNvSpPr>
              <a:spLocks noChangeArrowheads="1"/>
            </p:cNvSpPr>
            <p:nvPr/>
          </p:nvSpPr>
          <p:spPr bwMode="auto">
            <a:xfrm>
              <a:off x="7025640" y="46482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SELECT</a:t>
              </a:r>
            </a:p>
          </p:txBody>
        </p:sp>
        <p:sp>
          <p:nvSpPr>
            <p:cNvPr id="24" name="Oval 14"/>
            <p:cNvSpPr>
              <a:spLocks noChangeArrowheads="1"/>
            </p:cNvSpPr>
            <p:nvPr/>
          </p:nvSpPr>
          <p:spPr bwMode="auto">
            <a:xfrm>
              <a:off x="7025640" y="32766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[DISTINCT]</a:t>
              </a:r>
            </a:p>
          </p:txBody>
        </p:sp>
        <p:sp>
          <p:nvSpPr>
            <p:cNvPr id="25" name="Line 16"/>
            <p:cNvSpPr>
              <a:spLocks noChangeShapeType="1"/>
            </p:cNvSpPr>
            <p:nvPr/>
          </p:nvSpPr>
          <p:spPr bwMode="auto">
            <a:xfrm>
              <a:off x="5044440" y="5257800"/>
              <a:ext cx="0" cy="609600"/>
            </a:xfrm>
            <a:prstGeom prst="line">
              <a:avLst/>
            </a:prstGeom>
            <a:noFill/>
            <a:ln w="5715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6" name="Line 17"/>
            <p:cNvSpPr>
              <a:spLocks noChangeShapeType="1"/>
            </p:cNvSpPr>
            <p:nvPr/>
          </p:nvSpPr>
          <p:spPr bwMode="auto">
            <a:xfrm>
              <a:off x="5044440" y="3886200"/>
              <a:ext cx="0" cy="762000"/>
            </a:xfrm>
            <a:prstGeom prst="line">
              <a:avLst/>
            </a:prstGeom>
            <a:noFill/>
            <a:ln w="5715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7" name="Line 18"/>
            <p:cNvSpPr>
              <a:spLocks noChangeShapeType="1"/>
            </p:cNvSpPr>
            <p:nvPr/>
          </p:nvSpPr>
          <p:spPr bwMode="auto">
            <a:xfrm>
              <a:off x="7863840" y="5257800"/>
              <a:ext cx="0" cy="609600"/>
            </a:xfrm>
            <a:prstGeom prst="line">
              <a:avLst/>
            </a:prstGeom>
            <a:noFill/>
            <a:ln w="5715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8" name="Line 19"/>
            <p:cNvSpPr>
              <a:spLocks noChangeShapeType="1"/>
            </p:cNvSpPr>
            <p:nvPr/>
          </p:nvSpPr>
          <p:spPr bwMode="auto">
            <a:xfrm>
              <a:off x="7863840" y="3886200"/>
              <a:ext cx="0" cy="762000"/>
            </a:xfrm>
            <a:prstGeom prst="line">
              <a:avLst/>
            </a:prstGeom>
            <a:noFill/>
            <a:ln w="5715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9" name="Freeform 20"/>
            <p:cNvSpPr>
              <a:spLocks/>
            </p:cNvSpPr>
            <p:nvPr/>
          </p:nvSpPr>
          <p:spPr bwMode="auto">
            <a:xfrm>
              <a:off x="5044440" y="2895600"/>
              <a:ext cx="1981200" cy="3276600"/>
            </a:xfrm>
            <a:custGeom>
              <a:avLst/>
              <a:gdLst>
                <a:gd name="T0" fmla="*/ 0 w 1248"/>
                <a:gd name="T1" fmla="*/ 2147483647 h 2064"/>
                <a:gd name="T2" fmla="*/ 0 w 1248"/>
                <a:gd name="T3" fmla="*/ 0 h 2064"/>
                <a:gd name="T4" fmla="*/ 2147483647 w 1248"/>
                <a:gd name="T5" fmla="*/ 0 h 2064"/>
                <a:gd name="T6" fmla="*/ 2147483647 w 1248"/>
                <a:gd name="T7" fmla="*/ 2147483647 h 2064"/>
                <a:gd name="T8" fmla="*/ 2147483647 w 1248"/>
                <a:gd name="T9" fmla="*/ 2147483647 h 2064"/>
                <a:gd name="T10" fmla="*/ 0 60000 65536"/>
                <a:gd name="T11" fmla="*/ 0 60000 65536"/>
                <a:gd name="T12" fmla="*/ 0 60000 65536"/>
                <a:gd name="T13" fmla="*/ 0 60000 65536"/>
                <a:gd name="T14" fmla="*/ 0 60000 65536"/>
                <a:gd name="T15" fmla="*/ 0 w 1248"/>
                <a:gd name="T16" fmla="*/ 0 h 2064"/>
                <a:gd name="T17" fmla="*/ 1248 w 1248"/>
                <a:gd name="T18" fmla="*/ 2064 h 2064"/>
              </a:gdLst>
              <a:ahLst/>
              <a:cxnLst>
                <a:cxn ang="T10">
                  <a:pos x="T0" y="T1"/>
                </a:cxn>
                <a:cxn ang="T11">
                  <a:pos x="T2" y="T3"/>
                </a:cxn>
                <a:cxn ang="T12">
                  <a:pos x="T4" y="T5"/>
                </a:cxn>
                <a:cxn ang="T13">
                  <a:pos x="T6" y="T7"/>
                </a:cxn>
                <a:cxn ang="T14">
                  <a:pos x="T8" y="T9"/>
                </a:cxn>
              </a:cxnLst>
              <a:rect l="T15" t="T16" r="T17" b="T18"/>
              <a:pathLst>
                <a:path w="1248" h="2064">
                  <a:moveTo>
                    <a:pt x="0" y="240"/>
                  </a:moveTo>
                  <a:lnTo>
                    <a:pt x="0" y="0"/>
                  </a:lnTo>
                  <a:lnTo>
                    <a:pt x="672" y="0"/>
                  </a:lnTo>
                  <a:lnTo>
                    <a:pt x="672" y="2064"/>
                  </a:lnTo>
                  <a:lnTo>
                    <a:pt x="1248" y="2064"/>
                  </a:lnTo>
                </a:path>
              </a:pathLst>
            </a:custGeom>
            <a:noFill/>
            <a:ln w="57150">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0" name="Line 21"/>
            <p:cNvSpPr>
              <a:spLocks noChangeShapeType="1"/>
            </p:cNvSpPr>
            <p:nvPr/>
          </p:nvSpPr>
          <p:spPr bwMode="auto">
            <a:xfrm>
              <a:off x="7863840" y="2667000"/>
              <a:ext cx="0" cy="609600"/>
            </a:xfrm>
            <a:prstGeom prst="line">
              <a:avLst/>
            </a:prstGeom>
            <a:noFill/>
            <a:ln w="5715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11373684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ea typeface="Osaka" charset="0"/>
                <a:cs typeface="Helvetica Neue Light"/>
              </a:rPr>
              <a:t>Test Your Understanding #1</a:t>
            </a:r>
          </a:p>
        </p:txBody>
      </p:sp>
      <p:sp>
        <p:nvSpPr>
          <p:cNvPr id="27651" name="Rectangle 3"/>
          <p:cNvSpPr>
            <a:spLocks noGrp="1" noChangeArrowheads="1"/>
          </p:cNvSpPr>
          <p:nvPr>
            <p:ph idx="1"/>
          </p:nvPr>
        </p:nvSpPr>
        <p:spPr/>
        <p:txBody>
          <a:bodyPr>
            <a:normAutofit/>
          </a:bodyPr>
          <a:lstStyle/>
          <a:p>
            <a:pPr marL="14287" indent="0">
              <a:lnSpc>
                <a:spcPct val="10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a:t>
            </a:r>
            <a:r>
              <a:rPr lang="en-US" sz="2400" dirty="0" err="1">
                <a:latin typeface="Lucida Sans Typewriter" charset="0"/>
                <a:ea typeface="Osaka" charset="0"/>
                <a:cs typeface="Osaka" charset="0"/>
              </a:rPr>
              <a:t>dept</a:t>
            </a:r>
            <a:r>
              <a:rPr lang="en-US" sz="2400" dirty="0">
                <a:latin typeface="Lucida Sans Typewriter" charset="0"/>
                <a:ea typeface="Osaka" charset="0"/>
                <a:cs typeface="Osaka" charset="0"/>
              </a:rPr>
              <a:t>,</a:t>
            </a: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AVG</a:t>
            </a:r>
            <a:r>
              <a:rPr lang="en-US" sz="2400" dirty="0">
                <a:latin typeface="Lucida Sans Typewriter" charset="0"/>
                <a:ea typeface="Osaka" charset="0"/>
                <a:cs typeface="Osaka" charset="0"/>
              </a:rPr>
              <a:t>(</a:t>
            </a:r>
            <a:r>
              <a:rPr lang="en-US" sz="2400" dirty="0" err="1">
                <a:latin typeface="Lucida Sans Typewriter" charset="0"/>
                <a:ea typeface="Osaka" charset="0"/>
                <a:cs typeface="Osaka" charset="0"/>
              </a:rPr>
              <a:t>gpa</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AS</a:t>
            </a:r>
            <a:r>
              <a:rPr lang="en-US" sz="2400" dirty="0">
                <a:latin typeface="Lucida Sans Typewriter" charset="0"/>
                <a:ea typeface="Osaka" charset="0"/>
                <a:cs typeface="Osaka" charset="0"/>
              </a:rPr>
              <a:t> </a:t>
            </a:r>
            <a:r>
              <a:rPr lang="en-US" sz="2400" dirty="0" err="1">
                <a:latin typeface="Lucida Sans Typewriter" charset="0"/>
                <a:ea typeface="Osaka" charset="0"/>
                <a:cs typeface="Osaka" charset="0"/>
              </a:rPr>
              <a:t>avg_gpa</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COUNT</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AS</a:t>
            </a:r>
            <a:r>
              <a:rPr lang="en-US" sz="2400" dirty="0">
                <a:latin typeface="Lucida Sans Typewriter" charset="0"/>
                <a:ea typeface="Osaka" charset="0"/>
                <a:cs typeface="Osaka" charset="0"/>
              </a:rPr>
              <a:t> size</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 </a:t>
            </a:r>
            <a:r>
              <a:rPr lang="en-US" sz="2400" dirty="0">
                <a:latin typeface="Lucida Sans Typewriter" charset="0"/>
                <a:ea typeface="Osaka" charset="0"/>
                <a:cs typeface="Osaka" charset="0"/>
              </a:rPr>
              <a:t>students </a:t>
            </a:r>
            <a:br>
              <a:rPr lang="en-US" sz="2400" i="1"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WHERE </a:t>
            </a:r>
            <a:r>
              <a:rPr lang="en-US" sz="2400" dirty="0">
                <a:latin typeface="Lucida Sans Typewriter" charset="0"/>
                <a:ea typeface="Osaka" charset="0"/>
                <a:cs typeface="Osaka" charset="0"/>
              </a:rPr>
              <a:t>gender = 'F'</a:t>
            </a:r>
            <a:br>
              <a:rPr lang="en-US" sz="2400"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GROUP BY </a:t>
            </a:r>
            <a:r>
              <a:rPr lang="en-US" sz="2400" dirty="0" err="1">
                <a:latin typeface="Lucida Sans Typewriter" charset="0"/>
                <a:ea typeface="Osaka" charset="0"/>
                <a:cs typeface="Osaka" charset="0"/>
              </a:rPr>
              <a:t>dept</a:t>
            </a:r>
            <a:r>
              <a:rPr lang="en-US" sz="2400" dirty="0">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rgbClr val="FF0000"/>
                </a:solidFill>
                <a:latin typeface="Lucida Sans Typewriter" charset="0"/>
                <a:ea typeface="Osaka" charset="0"/>
                <a:cs typeface="Osaka" charset="0"/>
              </a:rPr>
              <a:t>HAVING COUNT</a:t>
            </a:r>
            <a:r>
              <a:rPr lang="en-US" sz="2400" dirty="0">
                <a:latin typeface="Lucida Sans Typewriter" charset="0"/>
                <a:ea typeface="Osaka" charset="0"/>
                <a:cs typeface="Osaka" charset="0"/>
              </a:rPr>
              <a:t>(*) &gt; 2</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ORDER BY </a:t>
            </a:r>
            <a:r>
              <a:rPr lang="en-US" sz="2400" dirty="0" err="1">
                <a:latin typeface="Lucida Sans Typewriter" charset="0"/>
                <a:ea typeface="Osaka" charset="0"/>
                <a:cs typeface="Osaka" charset="0"/>
              </a:rPr>
              <a:t>avg_gpa</a:t>
            </a: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DESC</a:t>
            </a:r>
            <a:br>
              <a:rPr lang="en-US" sz="2400" dirty="0">
                <a:solidFill>
                  <a:srgbClr val="FF0000"/>
                </a:solidFill>
                <a:latin typeface="Lucida Sans Typewriter" charset="0"/>
                <a:ea typeface="Osaka" charset="0"/>
                <a:cs typeface="Osaka" charset="0"/>
              </a:rPr>
            </a:br>
            <a:endParaRPr lang="en-US" sz="2400" dirty="0">
              <a:solidFill>
                <a:srgbClr val="FF0000"/>
              </a:solidFill>
              <a:latin typeface="Lucida Sans Typewriter" charset="0"/>
              <a:ea typeface="Osaka" charset="0"/>
              <a:cs typeface="Osaka" charset="0"/>
            </a:endParaRPr>
          </a:p>
          <a:p>
            <a:pPr marL="14287" indent="0">
              <a:lnSpc>
                <a:spcPct val="100000"/>
              </a:lnSpc>
              <a:buNone/>
            </a:pPr>
            <a:r>
              <a:rPr lang="en-US" sz="2400" dirty="0">
                <a:latin typeface="+mj-lt"/>
                <a:ea typeface="Osaka" charset="0"/>
                <a:cs typeface="Osaka" charset="0"/>
              </a:rPr>
              <a:t>What does this compute?</a:t>
            </a:r>
          </a:p>
          <a:p>
            <a:pPr lvl="1">
              <a:lnSpc>
                <a:spcPct val="100000"/>
              </a:lnSpc>
            </a:pPr>
            <a:r>
              <a:rPr lang="en-US" sz="2000" dirty="0">
                <a:latin typeface="+mj-lt"/>
                <a:ea typeface="Osaka" charset="0"/>
                <a:cs typeface="Osaka" charset="0"/>
              </a:rPr>
              <a:t>The average GPA of female students and number of female students in each department where there are at least 3 female students in that department.  The results are ordered by the average GPA.</a:t>
            </a:r>
          </a:p>
        </p:txBody>
      </p:sp>
      <p:grpSp>
        <p:nvGrpSpPr>
          <p:cNvPr id="17" name="Group 16"/>
          <p:cNvGrpSpPr/>
          <p:nvPr/>
        </p:nvGrpSpPr>
        <p:grpSpPr>
          <a:xfrm>
            <a:off x="8427720" y="2331720"/>
            <a:ext cx="3217774" cy="2637519"/>
            <a:chOff x="4130040" y="2667000"/>
            <a:chExt cx="4648200" cy="3810000"/>
          </a:xfrm>
        </p:grpSpPr>
        <p:sp>
          <p:nvSpPr>
            <p:cNvPr id="18" name="Oval 4"/>
            <p:cNvSpPr>
              <a:spLocks noChangeArrowheads="1"/>
            </p:cNvSpPr>
            <p:nvPr/>
          </p:nvSpPr>
          <p:spPr bwMode="auto">
            <a:xfrm>
              <a:off x="4206240" y="32766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F0302020204030204"/>
                  <a:ea typeface="+mn-ea"/>
                  <a:cs typeface="+mn-cs"/>
                </a:rPr>
                <a:t>GROUP BY</a:t>
              </a:r>
            </a:p>
          </p:txBody>
        </p:sp>
        <p:sp>
          <p:nvSpPr>
            <p:cNvPr id="19" name="Oval 8"/>
            <p:cNvSpPr>
              <a:spLocks noChangeArrowheads="1"/>
            </p:cNvSpPr>
            <p:nvPr/>
          </p:nvSpPr>
          <p:spPr bwMode="auto">
            <a:xfrm>
              <a:off x="4206240" y="46482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rPr>
                <a:t>WHERE</a:t>
              </a:r>
            </a:p>
          </p:txBody>
        </p:sp>
        <p:sp>
          <p:nvSpPr>
            <p:cNvPr id="20" name="Oval 9"/>
            <p:cNvSpPr>
              <a:spLocks noChangeArrowheads="1"/>
            </p:cNvSpPr>
            <p:nvPr/>
          </p:nvSpPr>
          <p:spPr bwMode="auto">
            <a:xfrm>
              <a:off x="4130040" y="58674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rPr>
                <a:t>FROM</a:t>
              </a:r>
            </a:p>
          </p:txBody>
        </p:sp>
        <p:sp>
          <p:nvSpPr>
            <p:cNvPr id="21" name="Oval 10"/>
            <p:cNvSpPr>
              <a:spLocks noChangeArrowheads="1"/>
            </p:cNvSpPr>
            <p:nvPr/>
          </p:nvSpPr>
          <p:spPr bwMode="auto">
            <a:xfrm>
              <a:off x="7025640" y="58674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F0302020204030204"/>
                  <a:ea typeface="+mn-ea"/>
                  <a:cs typeface="+mn-cs"/>
                </a:rPr>
                <a:t>HAVING</a:t>
              </a:r>
            </a:p>
          </p:txBody>
        </p:sp>
        <p:sp>
          <p:nvSpPr>
            <p:cNvPr id="22" name="Oval 12"/>
            <p:cNvSpPr>
              <a:spLocks noChangeArrowheads="1"/>
            </p:cNvSpPr>
            <p:nvPr/>
          </p:nvSpPr>
          <p:spPr bwMode="auto">
            <a:xfrm>
              <a:off x="7025640" y="46482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F0302020204030204"/>
                  <a:ea typeface="+mn-ea"/>
                  <a:cs typeface="+mn-cs"/>
                </a:rPr>
                <a:t>SELECT</a:t>
              </a:r>
            </a:p>
          </p:txBody>
        </p:sp>
        <p:sp>
          <p:nvSpPr>
            <p:cNvPr id="23" name="Oval 14"/>
            <p:cNvSpPr>
              <a:spLocks noChangeArrowheads="1"/>
            </p:cNvSpPr>
            <p:nvPr/>
          </p:nvSpPr>
          <p:spPr bwMode="auto">
            <a:xfrm>
              <a:off x="7025640" y="3276600"/>
              <a:ext cx="1752600" cy="609600"/>
            </a:xfrm>
            <a:prstGeom prst="ellipse">
              <a:avLst/>
            </a:prstGeom>
            <a:solidFill>
              <a:schemeClr val="accent1">
                <a:lumMod val="40000"/>
                <a:lumOff val="60000"/>
              </a:schemeClr>
            </a:solidFill>
            <a:ln w="12700">
              <a:solidFill>
                <a:schemeClr val="tx1"/>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F0302020204030204"/>
                  <a:ea typeface="+mn-ea"/>
                  <a:cs typeface="+mn-cs"/>
                </a:rPr>
                <a:t>[DISTINCT]</a:t>
              </a:r>
            </a:p>
          </p:txBody>
        </p:sp>
        <p:sp>
          <p:nvSpPr>
            <p:cNvPr id="24" name="Line 16"/>
            <p:cNvSpPr>
              <a:spLocks noChangeShapeType="1"/>
            </p:cNvSpPr>
            <p:nvPr/>
          </p:nvSpPr>
          <p:spPr bwMode="auto">
            <a:xfrm>
              <a:off x="5044440" y="5257800"/>
              <a:ext cx="0" cy="609600"/>
            </a:xfrm>
            <a:prstGeom prst="line">
              <a:avLst/>
            </a:prstGeom>
            <a:noFill/>
            <a:ln w="5715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5" name="Line 17"/>
            <p:cNvSpPr>
              <a:spLocks noChangeShapeType="1"/>
            </p:cNvSpPr>
            <p:nvPr/>
          </p:nvSpPr>
          <p:spPr bwMode="auto">
            <a:xfrm>
              <a:off x="5044440" y="3886200"/>
              <a:ext cx="0" cy="762000"/>
            </a:xfrm>
            <a:prstGeom prst="line">
              <a:avLst/>
            </a:prstGeom>
            <a:noFill/>
            <a:ln w="5715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6" name="Line 18"/>
            <p:cNvSpPr>
              <a:spLocks noChangeShapeType="1"/>
            </p:cNvSpPr>
            <p:nvPr/>
          </p:nvSpPr>
          <p:spPr bwMode="auto">
            <a:xfrm>
              <a:off x="7863840" y="5257800"/>
              <a:ext cx="0" cy="609600"/>
            </a:xfrm>
            <a:prstGeom prst="line">
              <a:avLst/>
            </a:prstGeom>
            <a:noFill/>
            <a:ln w="5715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7" name="Line 19"/>
            <p:cNvSpPr>
              <a:spLocks noChangeShapeType="1"/>
            </p:cNvSpPr>
            <p:nvPr/>
          </p:nvSpPr>
          <p:spPr bwMode="auto">
            <a:xfrm>
              <a:off x="7863840" y="3886200"/>
              <a:ext cx="0" cy="762000"/>
            </a:xfrm>
            <a:prstGeom prst="line">
              <a:avLst/>
            </a:prstGeom>
            <a:noFill/>
            <a:ln w="5715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8" name="Freeform 20"/>
            <p:cNvSpPr>
              <a:spLocks/>
            </p:cNvSpPr>
            <p:nvPr/>
          </p:nvSpPr>
          <p:spPr bwMode="auto">
            <a:xfrm>
              <a:off x="5044440" y="2895600"/>
              <a:ext cx="1981200" cy="3276600"/>
            </a:xfrm>
            <a:custGeom>
              <a:avLst/>
              <a:gdLst>
                <a:gd name="T0" fmla="*/ 0 w 1248"/>
                <a:gd name="T1" fmla="*/ 2147483647 h 2064"/>
                <a:gd name="T2" fmla="*/ 0 w 1248"/>
                <a:gd name="T3" fmla="*/ 0 h 2064"/>
                <a:gd name="T4" fmla="*/ 2147483647 w 1248"/>
                <a:gd name="T5" fmla="*/ 0 h 2064"/>
                <a:gd name="T6" fmla="*/ 2147483647 w 1248"/>
                <a:gd name="T7" fmla="*/ 2147483647 h 2064"/>
                <a:gd name="T8" fmla="*/ 2147483647 w 1248"/>
                <a:gd name="T9" fmla="*/ 2147483647 h 2064"/>
                <a:gd name="T10" fmla="*/ 0 60000 65536"/>
                <a:gd name="T11" fmla="*/ 0 60000 65536"/>
                <a:gd name="T12" fmla="*/ 0 60000 65536"/>
                <a:gd name="T13" fmla="*/ 0 60000 65536"/>
                <a:gd name="T14" fmla="*/ 0 60000 65536"/>
                <a:gd name="T15" fmla="*/ 0 w 1248"/>
                <a:gd name="T16" fmla="*/ 0 h 2064"/>
                <a:gd name="T17" fmla="*/ 1248 w 1248"/>
                <a:gd name="T18" fmla="*/ 2064 h 2064"/>
              </a:gdLst>
              <a:ahLst/>
              <a:cxnLst>
                <a:cxn ang="T10">
                  <a:pos x="T0" y="T1"/>
                </a:cxn>
                <a:cxn ang="T11">
                  <a:pos x="T2" y="T3"/>
                </a:cxn>
                <a:cxn ang="T12">
                  <a:pos x="T4" y="T5"/>
                </a:cxn>
                <a:cxn ang="T13">
                  <a:pos x="T6" y="T7"/>
                </a:cxn>
                <a:cxn ang="T14">
                  <a:pos x="T8" y="T9"/>
                </a:cxn>
              </a:cxnLst>
              <a:rect l="T15" t="T16" r="T17" b="T18"/>
              <a:pathLst>
                <a:path w="1248" h="2064">
                  <a:moveTo>
                    <a:pt x="0" y="240"/>
                  </a:moveTo>
                  <a:lnTo>
                    <a:pt x="0" y="0"/>
                  </a:lnTo>
                  <a:lnTo>
                    <a:pt x="672" y="0"/>
                  </a:lnTo>
                  <a:lnTo>
                    <a:pt x="672" y="2064"/>
                  </a:lnTo>
                  <a:lnTo>
                    <a:pt x="1248" y="2064"/>
                  </a:lnTo>
                </a:path>
              </a:pathLst>
            </a:custGeom>
            <a:noFill/>
            <a:ln w="57150">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9" name="Line 21"/>
            <p:cNvSpPr>
              <a:spLocks noChangeShapeType="1"/>
            </p:cNvSpPr>
            <p:nvPr/>
          </p:nvSpPr>
          <p:spPr bwMode="auto">
            <a:xfrm>
              <a:off x="7863840" y="2667000"/>
              <a:ext cx="0" cy="609600"/>
            </a:xfrm>
            <a:prstGeom prst="line">
              <a:avLst/>
            </a:prstGeom>
            <a:noFill/>
            <a:ln w="5715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513831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ea typeface="Osaka" charset="0"/>
                <a:cs typeface="Helvetica Neue Light"/>
              </a:rPr>
              <a:t>Test Your Understanding #2</a:t>
            </a:r>
          </a:p>
        </p:txBody>
      </p:sp>
      <p:sp>
        <p:nvSpPr>
          <p:cNvPr id="27651" name="Rectangle 3"/>
          <p:cNvSpPr>
            <a:spLocks noGrp="1" noChangeArrowheads="1"/>
          </p:cNvSpPr>
          <p:nvPr>
            <p:ph idx="1"/>
          </p:nvPr>
        </p:nvSpPr>
        <p:spPr>
          <a:xfrm>
            <a:off x="838200" y="1825625"/>
            <a:ext cx="10515600" cy="3971493"/>
          </a:xfrm>
        </p:spPr>
        <p:txBody>
          <a:bodyPr>
            <a:normAutofit lnSpcReduction="10000"/>
          </a:bodyPr>
          <a:lstStyle/>
          <a:p>
            <a:pPr marL="14287" indent="0">
              <a:lnSpc>
                <a:spcPct val="10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 </a:t>
            </a:r>
            <a:r>
              <a:rPr lang="en-US" sz="2400" dirty="0">
                <a:latin typeface="Lucida Sans Typewriter" charset="0"/>
                <a:ea typeface="Osaka" charset="0"/>
                <a:cs typeface="Osaka" charset="0"/>
              </a:rPr>
              <a:t>tips </a:t>
            </a:r>
            <a:br>
              <a:rPr lang="en-US" sz="2400" i="1"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WHERE </a:t>
            </a:r>
            <a:r>
              <a:rPr lang="en-US" sz="2400" dirty="0">
                <a:latin typeface="Lucida Sans Typewriter" charset="0"/>
                <a:ea typeface="Osaka" charset="0"/>
                <a:cs typeface="Osaka" charset="0"/>
              </a:rPr>
              <a:t>????</a:t>
            </a:r>
            <a:br>
              <a:rPr lang="en-US" sz="2400"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GROUP BY </a:t>
            </a:r>
            <a:r>
              <a:rPr lang="en-US" sz="2400" dirty="0">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rgbClr val="FF0000"/>
                </a:solidFill>
                <a:latin typeface="Lucida Sans Typewriter" charset="0"/>
                <a:ea typeface="Osaka" charset="0"/>
                <a:cs typeface="Osaka" charset="0"/>
              </a:rPr>
              <a:t>HAVING </a:t>
            </a:r>
            <a:r>
              <a:rPr lang="en-US" sz="2400" dirty="0">
                <a:latin typeface="Lucida Sans Typewriter" charset="0"/>
                <a:ea typeface="Osaka" charset="0"/>
                <a:cs typeface="Osaka" charset="0"/>
              </a:rPr>
              <a:t>????</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ORDER BY </a:t>
            </a:r>
            <a:r>
              <a:rPr lang="en-US" sz="2400" dirty="0">
                <a:latin typeface="Lucida Sans Typewriter" charset="0"/>
                <a:ea typeface="Osaka" charset="0"/>
                <a:cs typeface="Osaka" charset="0"/>
              </a:rPr>
              <a:t>????</a:t>
            </a:r>
            <a:br>
              <a:rPr lang="en-US" sz="2400" dirty="0">
                <a:solidFill>
                  <a:srgbClr val="FF0000"/>
                </a:solidFill>
                <a:latin typeface="Lucida Sans Typewriter" charset="0"/>
                <a:ea typeface="Osaka" charset="0"/>
                <a:cs typeface="Osaka" charset="0"/>
              </a:rPr>
            </a:br>
            <a:endParaRPr lang="en-US" sz="2400" dirty="0">
              <a:solidFill>
                <a:srgbClr val="FF0000"/>
              </a:solidFill>
              <a:latin typeface="Lucida Sans Typewriter" charset="0"/>
              <a:ea typeface="Osaka" charset="0"/>
              <a:cs typeface="Osaka" charset="0"/>
            </a:endParaRPr>
          </a:p>
          <a:p>
            <a:pPr marL="14287" indent="0">
              <a:lnSpc>
                <a:spcPct val="100000"/>
              </a:lnSpc>
              <a:buNone/>
            </a:pPr>
            <a:r>
              <a:rPr lang="en-US" sz="2400" dirty="0">
                <a:latin typeface="+mj-lt"/>
                <a:ea typeface="Osaka" charset="0"/>
                <a:cs typeface="Osaka" charset="0"/>
              </a:rPr>
              <a:t>Suppose we want to compare smoker vs. non-smoker and female vs. male tips for weekend diners. Create a table ordered by percentage tip that gives the average tip for all four possibilities.</a:t>
            </a:r>
          </a:p>
        </p:txBody>
      </p:sp>
      <p:pic>
        <p:nvPicPr>
          <p:cNvPr id="3" name="Picture 2">
            <a:extLst>
              <a:ext uri="{FF2B5EF4-FFF2-40B4-BE49-F238E27FC236}">
                <a16:creationId xmlns:a16="http://schemas.microsoft.com/office/drawing/2014/main" id="{D0045D1C-E253-4CAD-81E6-1F15C1F96D0F}"/>
              </a:ext>
            </a:extLst>
          </p:cNvPr>
          <p:cNvPicPr>
            <a:picLocks noChangeAspect="1"/>
          </p:cNvPicPr>
          <p:nvPr/>
        </p:nvPicPr>
        <p:blipFill>
          <a:blip r:embed="rId3"/>
          <a:stretch>
            <a:fillRect/>
          </a:stretch>
        </p:blipFill>
        <p:spPr>
          <a:xfrm>
            <a:off x="4074619" y="1317825"/>
            <a:ext cx="7421421" cy="3067745"/>
          </a:xfrm>
          <a:prstGeom prst="rect">
            <a:avLst/>
          </a:prstGeom>
        </p:spPr>
      </p:pic>
      <p:pic>
        <p:nvPicPr>
          <p:cNvPr id="4" name="Picture 3">
            <a:extLst>
              <a:ext uri="{FF2B5EF4-FFF2-40B4-BE49-F238E27FC236}">
                <a16:creationId xmlns:a16="http://schemas.microsoft.com/office/drawing/2014/main" id="{63E2D353-1E55-40C2-B2B6-09CA00DE9FA6}"/>
              </a:ext>
            </a:extLst>
          </p:cNvPr>
          <p:cNvPicPr>
            <a:picLocks noChangeAspect="1"/>
          </p:cNvPicPr>
          <p:nvPr/>
        </p:nvPicPr>
        <p:blipFill>
          <a:blip r:embed="rId4"/>
          <a:stretch>
            <a:fillRect/>
          </a:stretch>
        </p:blipFill>
        <p:spPr>
          <a:xfrm>
            <a:off x="8900975" y="5238865"/>
            <a:ext cx="2269662" cy="1475280"/>
          </a:xfrm>
          <a:prstGeom prst="rect">
            <a:avLst/>
          </a:prstGeom>
        </p:spPr>
      </p:pic>
    </p:spTree>
    <p:extLst>
      <p:ext uri="{BB962C8B-B14F-4D97-AF65-F5344CB8AC3E}">
        <p14:creationId xmlns:p14="http://schemas.microsoft.com/office/powerpoint/2010/main" val="2621293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ea typeface="Osaka" charset="0"/>
                <a:cs typeface="Helvetica Neue Light"/>
              </a:rPr>
              <a:t>Test Your Understanding #2</a:t>
            </a:r>
          </a:p>
        </p:txBody>
      </p:sp>
      <p:sp>
        <p:nvSpPr>
          <p:cNvPr id="27651" name="Rectangle 3"/>
          <p:cNvSpPr>
            <a:spLocks noGrp="1" noChangeArrowheads="1"/>
          </p:cNvSpPr>
          <p:nvPr>
            <p:ph idx="1"/>
          </p:nvPr>
        </p:nvSpPr>
        <p:spPr>
          <a:xfrm>
            <a:off x="838200" y="1825625"/>
            <a:ext cx="10515600" cy="4711700"/>
          </a:xfrm>
        </p:spPr>
        <p:txBody>
          <a:bodyPr>
            <a:normAutofit/>
          </a:bodyPr>
          <a:lstStyle/>
          <a:p>
            <a:pPr marL="14287" indent="0">
              <a:lnSpc>
                <a:spcPct val="100000"/>
              </a:lnSpc>
              <a:buNone/>
            </a:pPr>
            <a:r>
              <a:rPr lang="en-US" sz="2400" dirty="0">
                <a:solidFill>
                  <a:srgbClr val="FF0000"/>
                </a:solidFill>
                <a:latin typeface="Lucida Sans Typewriter" charset="0"/>
                <a:ea typeface="Osaka" charset="0"/>
                <a:cs typeface="Osaka" charset="0"/>
              </a:rPr>
              <a:t>SELECT</a:t>
            </a:r>
            <a:r>
              <a:rPr lang="en-US" sz="2400" dirty="0">
                <a:latin typeface="Lucida Sans Typewriter" charset="0"/>
                <a:ea typeface="Osaka" charset="0"/>
                <a:cs typeface="Osaka" charset="0"/>
              </a:rPr>
              <a:t> sex, smoker, avg(tip/</a:t>
            </a:r>
            <a:r>
              <a:rPr lang="en-US" sz="2400" dirty="0" err="1">
                <a:latin typeface="Lucida Sans Typewriter" charset="0"/>
                <a:ea typeface="Osaka" charset="0"/>
                <a:cs typeface="Osaka" charset="0"/>
              </a:rPr>
              <a:t>total_bill</a:t>
            </a:r>
            <a:r>
              <a:rPr lang="en-US" sz="2400" dirty="0">
                <a:latin typeface="Lucida Sans Typewriter" charset="0"/>
                <a:ea typeface="Osaka" charset="0"/>
                <a:cs typeface="Osaka" charset="0"/>
              </a:rPr>
              <a:t>) as </a:t>
            </a:r>
            <a:r>
              <a:rPr lang="en-US" sz="2400" dirty="0" err="1">
                <a:latin typeface="Lucida Sans Typewriter" charset="0"/>
                <a:ea typeface="Osaka" charset="0"/>
                <a:cs typeface="Osaka" charset="0"/>
              </a:rPr>
              <a:t>pct</a:t>
            </a:r>
            <a:br>
              <a:rPr lang="en-US" sz="2400" dirty="0">
                <a:latin typeface="Lucida Sans Typewriter" charset="0"/>
                <a:ea typeface="Osaka" charset="0"/>
                <a:cs typeface="Osaka" charset="0"/>
              </a:rPr>
            </a:br>
            <a:r>
              <a:rPr lang="en-US" sz="2400" dirty="0">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FROM </a:t>
            </a:r>
            <a:r>
              <a:rPr lang="en-US" sz="2400" dirty="0">
                <a:latin typeface="Lucida Sans Typewriter" charset="0"/>
                <a:ea typeface="Osaka" charset="0"/>
                <a:cs typeface="Osaka" charset="0"/>
              </a:rPr>
              <a:t>tips </a:t>
            </a:r>
            <a:br>
              <a:rPr lang="en-US" sz="2400" i="1"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WHERE </a:t>
            </a:r>
            <a:r>
              <a:rPr lang="en-US" sz="2400" dirty="0">
                <a:latin typeface="Lucida Sans Typewriter" charset="0"/>
                <a:ea typeface="Osaka" charset="0"/>
                <a:cs typeface="Osaka" charset="0"/>
              </a:rPr>
              <a:t>day = 'Sun' OR day = 'Sat'</a:t>
            </a:r>
            <a:br>
              <a:rPr lang="en-US" sz="2400" dirty="0">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GROUP BY </a:t>
            </a:r>
            <a:r>
              <a:rPr lang="en-US" sz="2400" dirty="0">
                <a:latin typeface="Lucida Sans Typewriter" charset="0"/>
                <a:ea typeface="Osaka" charset="0"/>
                <a:cs typeface="Osaka" charset="0"/>
              </a:rPr>
              <a:t>sex, smoker </a:t>
            </a:r>
            <a:br>
              <a:rPr lang="en-US" sz="2400" dirty="0">
                <a:solidFill>
                  <a:schemeClr val="bg2"/>
                </a:solidFill>
                <a:latin typeface="Lucida Sans Typewriter" charset="0"/>
                <a:ea typeface="Osaka" charset="0"/>
                <a:cs typeface="Osaka" charset="0"/>
              </a:rPr>
            </a:br>
            <a:r>
              <a:rPr lang="en-US" sz="2400" strike="sngStrike" dirty="0">
                <a:solidFill>
                  <a:srgbClr val="FF0000"/>
                </a:solidFill>
                <a:latin typeface="Lucida Sans Typewriter" charset="0"/>
                <a:ea typeface="Osaka" charset="0"/>
                <a:cs typeface="Osaka" charset="0"/>
              </a:rPr>
              <a:t>HAVING</a:t>
            </a:r>
            <a:r>
              <a:rPr lang="en-US" sz="2400" dirty="0">
                <a:solidFill>
                  <a:srgbClr val="FF0000"/>
                </a:solidFill>
                <a:latin typeface="Lucida Sans Typewriter" charset="0"/>
                <a:ea typeface="Osaka" charset="0"/>
                <a:cs typeface="Osaka" charset="0"/>
              </a:rPr>
              <a:t> </a:t>
            </a:r>
            <a:br>
              <a:rPr lang="en-US" sz="2400" dirty="0">
                <a:solidFill>
                  <a:schemeClr val="bg2"/>
                </a:solidFill>
                <a:latin typeface="Lucida Sans Typewriter" charset="0"/>
                <a:ea typeface="Osaka" charset="0"/>
                <a:cs typeface="Osaka" charset="0"/>
              </a:rPr>
            </a:br>
            <a:r>
              <a:rPr lang="en-US" sz="2400" dirty="0">
                <a:solidFill>
                  <a:schemeClr val="bg2"/>
                </a:solidFill>
                <a:latin typeface="Lucida Sans Typewriter" charset="0"/>
                <a:ea typeface="Osaka" charset="0"/>
                <a:cs typeface="Osaka" charset="0"/>
              </a:rPr>
              <a:t> </a:t>
            </a:r>
            <a:r>
              <a:rPr lang="en-US" sz="2400" dirty="0">
                <a:solidFill>
                  <a:srgbClr val="FF0000"/>
                </a:solidFill>
                <a:latin typeface="Lucida Sans Typewriter" charset="0"/>
                <a:ea typeface="Osaka" charset="0"/>
                <a:cs typeface="Osaka" charset="0"/>
              </a:rPr>
              <a:t>ORDER BY </a:t>
            </a:r>
            <a:r>
              <a:rPr lang="en-US" sz="2400" dirty="0" err="1">
                <a:latin typeface="Lucida Sans Typewriter" charset="0"/>
                <a:ea typeface="Osaka" charset="0"/>
                <a:cs typeface="Osaka" charset="0"/>
              </a:rPr>
              <a:t>pct</a:t>
            </a:r>
            <a:br>
              <a:rPr lang="en-US" sz="2400" dirty="0">
                <a:solidFill>
                  <a:srgbClr val="FF0000"/>
                </a:solidFill>
                <a:latin typeface="Lucida Sans Typewriter" charset="0"/>
                <a:ea typeface="Osaka" charset="0"/>
                <a:cs typeface="Osaka" charset="0"/>
              </a:rPr>
            </a:br>
            <a:endParaRPr lang="en-US" sz="2400" dirty="0">
              <a:solidFill>
                <a:srgbClr val="FF0000"/>
              </a:solidFill>
              <a:latin typeface="Lucida Sans Typewriter" charset="0"/>
              <a:ea typeface="Osaka" charset="0"/>
              <a:cs typeface="Osaka" charset="0"/>
            </a:endParaRPr>
          </a:p>
          <a:p>
            <a:pPr marL="14287" indent="0">
              <a:lnSpc>
                <a:spcPct val="100000"/>
              </a:lnSpc>
              <a:buNone/>
            </a:pPr>
            <a:endParaRPr lang="en-US" sz="2400" dirty="0">
              <a:solidFill>
                <a:srgbClr val="FF0000"/>
              </a:solidFill>
              <a:latin typeface="Lucida Sans Typewriter" charset="0"/>
              <a:ea typeface="Osaka" charset="0"/>
              <a:cs typeface="Osaka" charset="0"/>
            </a:endParaRPr>
          </a:p>
          <a:p>
            <a:pPr marL="14287" indent="0">
              <a:lnSpc>
                <a:spcPct val="100000"/>
              </a:lnSpc>
              <a:buNone/>
            </a:pPr>
            <a:r>
              <a:rPr lang="en-US" sz="2400" dirty="0">
                <a:latin typeface="+mj-lt"/>
                <a:ea typeface="Osaka" charset="0"/>
                <a:cs typeface="Osaka" charset="0"/>
              </a:rPr>
              <a:t>Suppose we want to compare smoker vs. non-smoker and female vs. male tips for weekend diners. Create a table ordered by percentage tip that gives the average tip for all four possibilities.</a:t>
            </a:r>
          </a:p>
        </p:txBody>
      </p:sp>
      <p:pic>
        <p:nvPicPr>
          <p:cNvPr id="4" name="Picture 3">
            <a:extLst>
              <a:ext uri="{FF2B5EF4-FFF2-40B4-BE49-F238E27FC236}">
                <a16:creationId xmlns:a16="http://schemas.microsoft.com/office/drawing/2014/main" id="{63E2D353-1E55-40C2-B2B6-09CA00DE9FA6}"/>
              </a:ext>
            </a:extLst>
          </p:cNvPr>
          <p:cNvPicPr>
            <a:picLocks noChangeAspect="1"/>
          </p:cNvPicPr>
          <p:nvPr/>
        </p:nvPicPr>
        <p:blipFill>
          <a:blip r:embed="rId3"/>
          <a:stretch>
            <a:fillRect/>
          </a:stretch>
        </p:blipFill>
        <p:spPr>
          <a:xfrm>
            <a:off x="7679617" y="2421705"/>
            <a:ext cx="3899825" cy="2534886"/>
          </a:xfrm>
          <a:prstGeom prst="rect">
            <a:avLst/>
          </a:prstGeom>
        </p:spPr>
      </p:pic>
    </p:spTree>
    <p:extLst>
      <p:ext uri="{BB962C8B-B14F-4D97-AF65-F5344CB8AC3E}">
        <p14:creationId xmlns:p14="http://schemas.microsoft.com/office/powerpoint/2010/main" val="37617462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Basic Joins</a:t>
            </a:r>
          </a:p>
        </p:txBody>
      </p:sp>
      <p:sp>
        <p:nvSpPr>
          <p:cNvPr id="8" name="Rectangle 7"/>
          <p:cNvSpPr/>
          <p:nvPr/>
        </p:nvSpPr>
        <p:spPr>
          <a:xfrm>
            <a:off x="8034867" y="6453189"/>
            <a:ext cx="4572000" cy="369332"/>
          </a:xfrm>
          <a:prstGeom prst="rect">
            <a:avLst/>
          </a:prstGeom>
        </p:spPr>
        <p:txBody>
          <a:bodyPr>
            <a:spAutoFit/>
          </a:bodyPr>
          <a:lstStyle/>
          <a:p>
            <a:r>
              <a:rPr lang="en-US" i="1" dirty="0">
                <a:solidFill>
                  <a:schemeClr val="tx1">
                    <a:lumMod val="50000"/>
                    <a:lumOff val="50000"/>
                  </a:schemeClr>
                </a:solidFill>
                <a:hlinkClick r:id="rId3"/>
              </a:rPr>
              <a:t>http://sqlfiddle.com/#!17/4215a/10</a:t>
            </a:r>
            <a:r>
              <a:rPr lang="en-US" i="1" dirty="0">
                <a:solidFill>
                  <a:schemeClr val="tx1">
                    <a:lumMod val="50000"/>
                    <a:lumOff val="50000"/>
                  </a:schemeClr>
                </a:solidFill>
              </a:rPr>
              <a:t> </a:t>
            </a:r>
            <a:endParaRPr lang="en-US" sz="2000" i="1" dirty="0">
              <a:solidFill>
                <a:schemeClr val="tx1">
                  <a:lumMod val="50000"/>
                  <a:lumOff val="50000"/>
                </a:schemeClr>
              </a:solidFill>
            </a:endParaRPr>
          </a:p>
        </p:txBody>
      </p:sp>
      <p:sp>
        <p:nvSpPr>
          <p:cNvPr id="2" name="Rectangle 1"/>
          <p:cNvSpPr/>
          <p:nvPr/>
        </p:nvSpPr>
        <p:spPr>
          <a:xfrm>
            <a:off x="445914" y="1391400"/>
            <a:ext cx="6728883" cy="1477328"/>
          </a:xfrm>
          <a:prstGeom prst="rect">
            <a:avLst/>
          </a:prstGeom>
        </p:spPr>
        <p:txBody>
          <a:bodyPr wrap="square">
            <a:spAutoFit/>
          </a:bodyPr>
          <a:lstStyle/>
          <a:p>
            <a:pPr>
              <a:spcBef>
                <a:spcPts val="200"/>
              </a:spcBef>
              <a:spcAft>
                <a:spcPts val="200"/>
              </a:spcAft>
            </a:pPr>
            <a:r>
              <a:rPr lang="en-US" sz="2000" dirty="0">
                <a:latin typeface="Lucida Console" charset="0"/>
                <a:ea typeface="Lucida Console" charset="0"/>
                <a:cs typeface="Lucida Console" charset="0"/>
              </a:rPr>
              <a:t>SELECT </a:t>
            </a:r>
            <a:r>
              <a:rPr lang="en-US" sz="2000" dirty="0" err="1">
                <a:latin typeface="Lucida Console" charset="0"/>
                <a:ea typeface="Lucida Console" charset="0"/>
                <a:cs typeface="Lucida Console" charset="0"/>
              </a:rPr>
              <a:t>s.sid</a:t>
            </a:r>
            <a:r>
              <a:rPr lang="en-US" sz="2000" dirty="0">
                <a:latin typeface="Lucida Console" charset="0"/>
                <a:ea typeface="Lucida Console" charset="0"/>
                <a:cs typeface="Lucida Console" charset="0"/>
              </a:rPr>
              <a:t>, </a:t>
            </a:r>
            <a:r>
              <a:rPr lang="en-US" sz="2000" dirty="0" err="1">
                <a:latin typeface="Lucida Console" charset="0"/>
                <a:ea typeface="Lucida Console" charset="0"/>
                <a:cs typeface="Lucida Console" charset="0"/>
              </a:rPr>
              <a:t>s.sname</a:t>
            </a:r>
            <a:r>
              <a:rPr lang="en-US" sz="2000" dirty="0">
                <a:latin typeface="Lucida Console" charset="0"/>
                <a:ea typeface="Lucida Console" charset="0"/>
                <a:cs typeface="Lucida Console" charset="0"/>
              </a:rPr>
              <a:t>, </a:t>
            </a:r>
            <a:r>
              <a:rPr lang="en-US" sz="2000" dirty="0" err="1">
                <a:latin typeface="Lucida Console" charset="0"/>
                <a:ea typeface="Lucida Console" charset="0"/>
                <a:cs typeface="Lucida Console" charset="0"/>
              </a:rPr>
              <a:t>r.bid</a:t>
            </a:r>
            <a:endParaRPr lang="en-US" sz="2000" dirty="0">
              <a:latin typeface="Lucida Console" charset="0"/>
              <a:ea typeface="Lucida Console" charset="0"/>
              <a:cs typeface="Lucida Console" charset="0"/>
            </a:endParaRPr>
          </a:p>
          <a:p>
            <a:pPr>
              <a:spcBef>
                <a:spcPts val="200"/>
              </a:spcBef>
              <a:spcAft>
                <a:spcPts val="200"/>
              </a:spcAft>
            </a:pPr>
            <a:r>
              <a:rPr lang="en-US" sz="2000" dirty="0">
                <a:latin typeface="Lucida Console" charset="0"/>
                <a:ea typeface="Lucida Console" charset="0"/>
                <a:cs typeface="Lucida Console" charset="0"/>
              </a:rPr>
              <a:t>    FROM Sailors s, Reserves r</a:t>
            </a:r>
          </a:p>
          <a:p>
            <a:pPr>
              <a:spcBef>
                <a:spcPts val="200"/>
              </a:spcBef>
              <a:spcAft>
                <a:spcPts val="200"/>
              </a:spcAft>
            </a:pPr>
            <a:r>
              <a:rPr lang="en-US" sz="2000" dirty="0">
                <a:latin typeface="Lucida Console" charset="0"/>
                <a:ea typeface="Lucida Console" charset="0"/>
                <a:cs typeface="Lucida Console" charset="0"/>
              </a:rPr>
              <a:t>   WHERE </a:t>
            </a:r>
            <a:r>
              <a:rPr lang="en-US" sz="2000" dirty="0" err="1">
                <a:latin typeface="Lucida Console" charset="0"/>
                <a:ea typeface="Lucida Console" charset="0"/>
                <a:cs typeface="Lucida Console" charset="0"/>
              </a:rPr>
              <a:t>s.sid</a:t>
            </a:r>
            <a:r>
              <a:rPr lang="en-US" sz="2000" dirty="0">
                <a:latin typeface="Lucida Console" charset="0"/>
                <a:ea typeface="Lucida Console" charset="0"/>
                <a:cs typeface="Lucida Console" charset="0"/>
              </a:rPr>
              <a:t> = </a:t>
            </a:r>
            <a:r>
              <a:rPr lang="en-US" sz="2000" dirty="0" err="1">
                <a:latin typeface="Lucida Console" charset="0"/>
                <a:ea typeface="Lucida Console" charset="0"/>
                <a:cs typeface="Lucida Console" charset="0"/>
              </a:rPr>
              <a:t>r.sid</a:t>
            </a:r>
            <a:endParaRPr lang="en-US" sz="2000" dirty="0">
              <a:latin typeface="Lucida Console" charset="0"/>
              <a:ea typeface="Lucida Console" charset="0"/>
              <a:cs typeface="Lucida Console" charset="0"/>
            </a:endParaRPr>
          </a:p>
          <a:p>
            <a:pPr>
              <a:spcBef>
                <a:spcPts val="200"/>
              </a:spcBef>
              <a:spcAft>
                <a:spcPts val="200"/>
              </a:spcAft>
            </a:pPr>
            <a:r>
              <a:rPr lang="en-US" sz="2000" dirty="0">
                <a:latin typeface="Lucida Console" charset="0"/>
                <a:ea typeface="Lucida Console" charset="0"/>
                <a:cs typeface="Lucida Console" charset="0"/>
              </a:rPr>
              <a:t>     AND </a:t>
            </a:r>
            <a:r>
              <a:rPr lang="en-US" sz="2000" dirty="0" err="1">
                <a:latin typeface="Lucida Console" charset="0"/>
                <a:ea typeface="Lucida Console" charset="0"/>
                <a:cs typeface="Lucida Console" charset="0"/>
              </a:rPr>
              <a:t>s.age</a:t>
            </a:r>
            <a:r>
              <a:rPr lang="en-US" sz="2000" dirty="0">
                <a:latin typeface="Lucida Console" charset="0"/>
                <a:ea typeface="Lucida Console" charset="0"/>
                <a:cs typeface="Lucida Console" charset="0"/>
              </a:rPr>
              <a:t> &gt; 20;</a:t>
            </a:r>
            <a:endParaRPr lang="en-US" sz="2000" dirty="0"/>
          </a:p>
        </p:txBody>
      </p:sp>
      <p:grpSp>
        <p:nvGrpSpPr>
          <p:cNvPr id="15" name="Group 14"/>
          <p:cNvGrpSpPr/>
          <p:nvPr/>
        </p:nvGrpSpPr>
        <p:grpSpPr>
          <a:xfrm>
            <a:off x="9096433" y="5182947"/>
            <a:ext cx="2016303" cy="1270242"/>
            <a:chOff x="8858215" y="5182947"/>
            <a:chExt cx="2016303" cy="1270242"/>
          </a:xfrm>
        </p:grpSpPr>
        <p:sp>
          <p:nvSpPr>
            <p:cNvPr id="16" name="Freeform 15"/>
            <p:cNvSpPr/>
            <p:nvPr/>
          </p:nvSpPr>
          <p:spPr>
            <a:xfrm>
              <a:off x="9604277" y="5306209"/>
              <a:ext cx="524181" cy="1023721"/>
            </a:xfrm>
            <a:custGeom>
              <a:avLst/>
              <a:gdLst>
                <a:gd name="connsiteX0" fmla="*/ 262091 w 524181"/>
                <a:gd name="connsiteY0" fmla="*/ 0 h 1023721"/>
                <a:gd name="connsiteX1" fmla="*/ 338159 w 524181"/>
                <a:gd name="connsiteY1" fmla="*/ 62762 h 1023721"/>
                <a:gd name="connsiteX2" fmla="*/ 524181 w 524181"/>
                <a:gd name="connsiteY2" fmla="*/ 511860 h 1023721"/>
                <a:gd name="connsiteX3" fmla="*/ 338159 w 524181"/>
                <a:gd name="connsiteY3" fmla="*/ 960959 h 1023721"/>
                <a:gd name="connsiteX4" fmla="*/ 262091 w 524181"/>
                <a:gd name="connsiteY4" fmla="*/ 1023721 h 1023721"/>
                <a:gd name="connsiteX5" fmla="*/ 186023 w 524181"/>
                <a:gd name="connsiteY5" fmla="*/ 960959 h 1023721"/>
                <a:gd name="connsiteX6" fmla="*/ 0 w 524181"/>
                <a:gd name="connsiteY6" fmla="*/ 511860 h 1023721"/>
                <a:gd name="connsiteX7" fmla="*/ 186023 w 524181"/>
                <a:gd name="connsiteY7" fmla="*/ 62762 h 1023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181" h="1023721">
                  <a:moveTo>
                    <a:pt x="262091" y="0"/>
                  </a:moveTo>
                  <a:lnTo>
                    <a:pt x="338159" y="62762"/>
                  </a:lnTo>
                  <a:cubicBezTo>
                    <a:pt x="453093" y="177696"/>
                    <a:pt x="524181" y="336476"/>
                    <a:pt x="524181" y="511860"/>
                  </a:cubicBezTo>
                  <a:cubicBezTo>
                    <a:pt x="524181" y="687244"/>
                    <a:pt x="453093" y="846024"/>
                    <a:pt x="338159" y="960959"/>
                  </a:cubicBezTo>
                  <a:lnTo>
                    <a:pt x="262091" y="1023721"/>
                  </a:lnTo>
                  <a:lnTo>
                    <a:pt x="186023" y="960959"/>
                  </a:lnTo>
                  <a:cubicBezTo>
                    <a:pt x="71088" y="846024"/>
                    <a:pt x="0" y="687244"/>
                    <a:pt x="0" y="511860"/>
                  </a:cubicBezTo>
                  <a:cubicBezTo>
                    <a:pt x="0" y="336476"/>
                    <a:pt x="71088" y="177696"/>
                    <a:pt x="186023" y="62762"/>
                  </a:cubicBezTo>
                  <a:close/>
                </a:path>
              </a:pathLst>
            </a:custGeom>
            <a:solidFill>
              <a:srgbClr val="7030A0"/>
            </a:solidFill>
            <a:ln>
              <a:solidFill>
                <a:srgbClr val="7030A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7" name="Group 6"/>
            <p:cNvGrpSpPr/>
            <p:nvPr/>
          </p:nvGrpSpPr>
          <p:grpSpPr>
            <a:xfrm>
              <a:off x="8858215" y="5182947"/>
              <a:ext cx="2016303" cy="1270242"/>
              <a:chOff x="8858215" y="5182947"/>
              <a:chExt cx="2016303" cy="1270242"/>
            </a:xfrm>
          </p:grpSpPr>
          <p:sp>
            <p:nvSpPr>
              <p:cNvPr id="17" name="Oval 16"/>
              <p:cNvSpPr/>
              <p:nvPr/>
            </p:nvSpPr>
            <p:spPr>
              <a:xfrm>
                <a:off x="8858215" y="5182947"/>
                <a:ext cx="1270242" cy="1270242"/>
              </a:xfrm>
              <a:prstGeom prst="ellipse">
                <a:avLst/>
              </a:prstGeom>
              <a:no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Oval 17"/>
              <p:cNvSpPr/>
              <p:nvPr/>
            </p:nvSpPr>
            <p:spPr>
              <a:xfrm>
                <a:off x="9604276" y="5182947"/>
                <a:ext cx="1270242" cy="1270242"/>
              </a:xfrm>
              <a:prstGeom prst="ellipse">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6" name="Content Placeholder 5">
            <a:extLst>
              <a:ext uri="{FF2B5EF4-FFF2-40B4-BE49-F238E27FC236}">
                <a16:creationId xmlns:a16="http://schemas.microsoft.com/office/drawing/2014/main" id="{0E0D40C6-1151-4CF3-80DC-2F2AB630A3E4}"/>
              </a:ext>
            </a:extLst>
          </p:cNvPr>
          <p:cNvSpPr>
            <a:spLocks noGrp="1"/>
          </p:cNvSpPr>
          <p:nvPr>
            <p:ph idx="1"/>
          </p:nvPr>
        </p:nvSpPr>
        <p:spPr>
          <a:xfrm>
            <a:off x="838200" y="3828913"/>
            <a:ext cx="6764102" cy="2694282"/>
          </a:xfrm>
        </p:spPr>
        <p:txBody>
          <a:bodyPr>
            <a:normAutofit/>
          </a:bodyPr>
          <a:lstStyle/>
          <a:p>
            <a:pPr marL="14287" indent="0">
              <a:buNone/>
            </a:pPr>
            <a:r>
              <a:rPr lang="en-US" dirty="0"/>
              <a:t>Can select from multiple tables.</a:t>
            </a:r>
          </a:p>
          <a:p>
            <a:r>
              <a:rPr lang="en-US" dirty="0"/>
              <a:t>By ensuring </a:t>
            </a:r>
            <a:r>
              <a:rPr lang="en-US" dirty="0" err="1"/>
              <a:t>sids</a:t>
            </a:r>
            <a:r>
              <a:rPr lang="en-US" dirty="0"/>
              <a:t> are equal we get an inner </a:t>
            </a:r>
            <a:r>
              <a:rPr lang="en-US"/>
              <a:t>join.</a:t>
            </a:r>
          </a:p>
          <a:p>
            <a:r>
              <a:rPr lang="en-US"/>
              <a:t>Will </a:t>
            </a:r>
            <a:r>
              <a:rPr lang="en-US" dirty="0"/>
              <a:t>discuss joins in more detail in the next lecture.</a:t>
            </a:r>
          </a:p>
          <a:p>
            <a:pPr marL="14287" indent="0">
              <a:buNone/>
            </a:pPr>
            <a:endParaRPr lang="en-US" dirty="0"/>
          </a:p>
        </p:txBody>
      </p:sp>
      <p:pic>
        <p:nvPicPr>
          <p:cNvPr id="21" name="Picture 20">
            <a:extLst>
              <a:ext uri="{FF2B5EF4-FFF2-40B4-BE49-F238E27FC236}">
                <a16:creationId xmlns:a16="http://schemas.microsoft.com/office/drawing/2014/main" id="{EAA475BF-D8A7-4A4F-A131-3C70E5248F8B}"/>
              </a:ext>
            </a:extLst>
          </p:cNvPr>
          <p:cNvPicPr>
            <a:picLocks noChangeAspect="1"/>
          </p:cNvPicPr>
          <p:nvPr/>
        </p:nvPicPr>
        <p:blipFill>
          <a:blip r:embed="rId4"/>
          <a:stretch>
            <a:fillRect/>
          </a:stretch>
        </p:blipFill>
        <p:spPr>
          <a:xfrm>
            <a:off x="5195108" y="689912"/>
            <a:ext cx="4070894" cy="3022205"/>
          </a:xfrm>
          <a:prstGeom prst="rect">
            <a:avLst/>
          </a:prstGeom>
        </p:spPr>
      </p:pic>
      <p:pic>
        <p:nvPicPr>
          <p:cNvPr id="19" name="Picture 18">
            <a:extLst>
              <a:ext uri="{FF2B5EF4-FFF2-40B4-BE49-F238E27FC236}">
                <a16:creationId xmlns:a16="http://schemas.microsoft.com/office/drawing/2014/main" id="{9C08001F-2503-4257-B1EC-CB6F439E4C4F}"/>
              </a:ext>
            </a:extLst>
          </p:cNvPr>
          <p:cNvPicPr>
            <a:picLocks noChangeAspect="1"/>
          </p:cNvPicPr>
          <p:nvPr/>
        </p:nvPicPr>
        <p:blipFill>
          <a:blip r:embed="rId5"/>
          <a:stretch>
            <a:fillRect/>
          </a:stretch>
        </p:blipFill>
        <p:spPr>
          <a:xfrm>
            <a:off x="9103735" y="1015122"/>
            <a:ext cx="3088265" cy="2023061"/>
          </a:xfrm>
          <a:prstGeom prst="rect">
            <a:avLst/>
          </a:prstGeom>
        </p:spPr>
      </p:pic>
      <p:pic>
        <p:nvPicPr>
          <p:cNvPr id="20" name="Picture 19">
            <a:extLst>
              <a:ext uri="{FF2B5EF4-FFF2-40B4-BE49-F238E27FC236}">
                <a16:creationId xmlns:a16="http://schemas.microsoft.com/office/drawing/2014/main" id="{EB385BD3-62B1-4974-8F40-179545687506}"/>
              </a:ext>
            </a:extLst>
          </p:cNvPr>
          <p:cNvPicPr>
            <a:picLocks noChangeAspect="1"/>
          </p:cNvPicPr>
          <p:nvPr/>
        </p:nvPicPr>
        <p:blipFill>
          <a:blip r:embed="rId6"/>
          <a:stretch>
            <a:fillRect/>
          </a:stretch>
        </p:blipFill>
        <p:spPr>
          <a:xfrm>
            <a:off x="8573097" y="4158446"/>
            <a:ext cx="3219450" cy="2295525"/>
          </a:xfrm>
          <a:prstGeom prst="rect">
            <a:avLst/>
          </a:prstGeom>
        </p:spPr>
      </p:pic>
    </p:spTree>
    <p:extLst>
      <p:ext uri="{BB962C8B-B14F-4D97-AF65-F5344CB8AC3E}">
        <p14:creationId xmlns:p14="http://schemas.microsoft.com/office/powerpoint/2010/main" val="3080167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1" y="1139376"/>
            <a:ext cx="10515600" cy="2013174"/>
          </a:xfrm>
        </p:spPr>
        <p:txBody>
          <a:bodyPr/>
          <a:lstStyle/>
          <a:p>
            <a:r>
              <a:rPr lang="en-US" dirty="0"/>
              <a:t>How do you interact with a database?</a:t>
            </a:r>
          </a:p>
        </p:txBody>
      </p:sp>
      <p:sp>
        <p:nvSpPr>
          <p:cNvPr id="6" name="Text Placeholder 5"/>
          <p:cNvSpPr>
            <a:spLocks noGrp="1"/>
          </p:cNvSpPr>
          <p:nvPr>
            <p:ph type="body" idx="1"/>
          </p:nvPr>
        </p:nvSpPr>
        <p:spPr>
          <a:xfrm>
            <a:off x="831851" y="3445330"/>
            <a:ext cx="10515600" cy="2644322"/>
          </a:xfrm>
        </p:spPr>
        <p:txBody>
          <a:bodyPr/>
          <a:lstStyle/>
          <a:p>
            <a:r>
              <a:rPr lang="en-US" dirty="0"/>
              <a:t>What is the DBMS?</a:t>
            </a:r>
          </a:p>
          <a:p>
            <a:pPr marL="342900" indent="-342900">
              <a:buFont typeface="Wingdings" charset="2"/>
              <a:buChar char="Ø"/>
            </a:pPr>
            <a:r>
              <a:rPr lang="en-US" dirty="0"/>
              <a:t>Server</a:t>
            </a:r>
          </a:p>
          <a:p>
            <a:pPr marL="342900" indent="-342900">
              <a:buFont typeface="Wingdings" charset="2"/>
              <a:buChar char="Ø"/>
            </a:pPr>
            <a:r>
              <a:rPr lang="en-US" dirty="0"/>
              <a:t>Software</a:t>
            </a:r>
          </a:p>
          <a:p>
            <a:pPr marL="342900" indent="-342900">
              <a:buFont typeface="Wingdings" charset="2"/>
              <a:buChar char="Ø"/>
            </a:pPr>
            <a:r>
              <a:rPr lang="en-US" dirty="0"/>
              <a:t>A library</a:t>
            </a:r>
          </a:p>
        </p:txBody>
      </p:sp>
      <p:sp>
        <p:nvSpPr>
          <p:cNvPr id="7" name="TextBox 6"/>
          <p:cNvSpPr txBox="1"/>
          <p:nvPr/>
        </p:nvSpPr>
        <p:spPr>
          <a:xfrm>
            <a:off x="3428093" y="5797657"/>
            <a:ext cx="6035627"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panose="020F0302020204030204"/>
                <a:ea typeface="+mn-ea"/>
                <a:cs typeface="+mn-cs"/>
              </a:rPr>
              <a:t>Answer:</a:t>
            </a: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 It can be all of these.</a:t>
            </a:r>
          </a:p>
        </p:txBody>
      </p:sp>
    </p:spTree>
    <p:extLst>
      <p:ext uri="{BB962C8B-B14F-4D97-AF65-F5344CB8AC3E}">
        <p14:creationId xmlns:p14="http://schemas.microsoft.com/office/powerpoint/2010/main" val="95518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p:cNvGraphicFramePr>
            <a:graphicFrameLocks noGrp="1"/>
          </p:cNvGraphicFramePr>
          <p:nvPr>
            <p:extLst/>
          </p:nvPr>
        </p:nvGraphicFramePr>
        <p:xfrm>
          <a:off x="6339844" y="5118388"/>
          <a:ext cx="3243583" cy="777240"/>
        </p:xfrm>
        <a:graphic>
          <a:graphicData uri="http://schemas.openxmlformats.org/drawingml/2006/table">
            <a:tbl>
              <a:tblPr firstRow="1" bandRow="1">
                <a:tableStyleId>{F5AB1C69-6EDB-4FF4-983F-18BD219EF322}</a:tableStyleId>
              </a:tblPr>
              <a:tblGrid>
                <a:gridCol w="880438">
                  <a:extLst>
                    <a:ext uri="{9D8B030D-6E8A-4147-A177-3AD203B41FA5}">
                      <a16:colId xmlns:a16="http://schemas.microsoft.com/office/drawing/2014/main" val="20000"/>
                    </a:ext>
                  </a:extLst>
                </a:gridCol>
                <a:gridCol w="1004688">
                  <a:extLst>
                    <a:ext uri="{9D8B030D-6E8A-4147-A177-3AD203B41FA5}">
                      <a16:colId xmlns:a16="http://schemas.microsoft.com/office/drawing/2014/main" val="20001"/>
                    </a:ext>
                  </a:extLst>
                </a:gridCol>
                <a:gridCol w="602197">
                  <a:extLst>
                    <a:ext uri="{9D8B030D-6E8A-4147-A177-3AD203B41FA5}">
                      <a16:colId xmlns:a16="http://schemas.microsoft.com/office/drawing/2014/main" val="20002"/>
                    </a:ext>
                  </a:extLst>
                </a:gridCol>
                <a:gridCol w="756260">
                  <a:extLst>
                    <a:ext uri="{9D8B030D-6E8A-4147-A177-3AD203B41FA5}">
                      <a16:colId xmlns:a16="http://schemas.microsoft.com/office/drawing/2014/main" val="20003"/>
                    </a:ext>
                  </a:extLst>
                </a:gridCol>
              </a:tblGrid>
              <a:tr h="178612">
                <a:tc>
                  <a:txBody>
                    <a:bodyPr/>
                    <a:lstStyle/>
                    <a:p>
                      <a:r>
                        <a:rPr lang="en-US" sz="1100" dirty="0"/>
                        <a:t>Date</a:t>
                      </a:r>
                    </a:p>
                  </a:txBody>
                  <a:tcPr/>
                </a:tc>
                <a:tc>
                  <a:txBody>
                    <a:bodyPr/>
                    <a:lstStyle/>
                    <a:p>
                      <a:r>
                        <a:rPr lang="en-US" sz="1100" dirty="0"/>
                        <a:t>Purchase</a:t>
                      </a:r>
                      <a:r>
                        <a:rPr lang="en-US" sz="1100" baseline="0" dirty="0"/>
                        <a:t> </a:t>
                      </a:r>
                      <a:r>
                        <a:rPr lang="en-US" sz="1100" dirty="0"/>
                        <a:t>ID</a:t>
                      </a:r>
                    </a:p>
                  </a:txBody>
                  <a:tcPr/>
                </a:tc>
                <a:tc>
                  <a:txBody>
                    <a:bodyPr/>
                    <a:lstStyle/>
                    <a:p>
                      <a:r>
                        <a:rPr lang="en-US" sz="1100" dirty="0"/>
                        <a:t>Name</a:t>
                      </a:r>
                    </a:p>
                  </a:txBody>
                  <a:tcPr/>
                </a:tc>
                <a:tc>
                  <a:txBody>
                    <a:bodyPr/>
                    <a:lstStyle/>
                    <a:p>
                      <a:r>
                        <a:rPr lang="en-US" sz="1100" dirty="0"/>
                        <a:t>Price</a:t>
                      </a:r>
                    </a:p>
                  </a:txBody>
                  <a:tcPr/>
                </a:tc>
                <a:extLst>
                  <a:ext uri="{0D108BD9-81ED-4DB2-BD59-A6C34878D82A}">
                    <a16:rowId xmlns:a16="http://schemas.microsoft.com/office/drawing/2014/main" val="10000"/>
                  </a:ext>
                </a:extLst>
              </a:tr>
              <a:tr h="235461">
                <a:tc>
                  <a:txBody>
                    <a:bodyPr/>
                    <a:lstStyle/>
                    <a:p>
                      <a:r>
                        <a:rPr lang="en-US" sz="1100" dirty="0"/>
                        <a:t>9/20/2012</a:t>
                      </a:r>
                    </a:p>
                  </a:txBody>
                  <a:tcPr/>
                </a:tc>
                <a:tc>
                  <a:txBody>
                    <a:bodyPr/>
                    <a:lstStyle/>
                    <a:p>
                      <a:r>
                        <a:rPr lang="en-US" sz="1100" dirty="0"/>
                        <a:t>1234</a:t>
                      </a:r>
                    </a:p>
                  </a:txBody>
                  <a:tcPr/>
                </a:tc>
                <a:tc>
                  <a:txBody>
                    <a:bodyPr/>
                    <a:lstStyle/>
                    <a:p>
                      <a:r>
                        <a:rPr lang="en-US" sz="1100" dirty="0"/>
                        <a:t>Sue</a:t>
                      </a:r>
                    </a:p>
                  </a:txBody>
                  <a:tcPr/>
                </a:tc>
                <a:tc>
                  <a:txBody>
                    <a:bodyPr/>
                    <a:lstStyle/>
                    <a:p>
                      <a:r>
                        <a:rPr lang="en-US" sz="1100" dirty="0"/>
                        <a:t>$200.00</a:t>
                      </a:r>
                    </a:p>
                  </a:txBody>
                  <a:tcPr/>
                </a:tc>
                <a:extLst>
                  <a:ext uri="{0D108BD9-81ED-4DB2-BD59-A6C34878D82A}">
                    <a16:rowId xmlns:a16="http://schemas.microsoft.com/office/drawing/2014/main" val="10001"/>
                  </a:ext>
                </a:extLst>
              </a:tr>
              <a:tr h="235461">
                <a:tc>
                  <a:txBody>
                    <a:bodyPr/>
                    <a:lstStyle/>
                    <a:p>
                      <a:r>
                        <a:rPr lang="en-US" sz="1100" dirty="0"/>
                        <a:t>8/21/2012</a:t>
                      </a:r>
                    </a:p>
                  </a:txBody>
                  <a:tcPr/>
                </a:tc>
                <a:tc>
                  <a:txBody>
                    <a:bodyPr/>
                    <a:lstStyle/>
                    <a:p>
                      <a:r>
                        <a:rPr lang="en-US" sz="1100" dirty="0"/>
                        <a:t>3453</a:t>
                      </a:r>
                    </a:p>
                  </a:txBody>
                  <a:tcPr/>
                </a:tc>
                <a:tc>
                  <a:txBody>
                    <a:bodyPr/>
                    <a:lstStyle/>
                    <a:p>
                      <a:r>
                        <a:rPr lang="en-US" sz="1100" dirty="0"/>
                        <a:t>Joe</a:t>
                      </a:r>
                    </a:p>
                  </a:txBody>
                  <a:tcPr/>
                </a:tc>
                <a:tc>
                  <a:txBody>
                    <a:bodyPr/>
                    <a:lstStyle/>
                    <a:p>
                      <a:r>
                        <a:rPr lang="en-US" sz="1100" dirty="0"/>
                        <a:t>$333.99</a:t>
                      </a:r>
                    </a:p>
                  </a:txBody>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US" dirty="0"/>
              <a:t>Interacting with a DBMS</a:t>
            </a:r>
          </a:p>
        </p:txBody>
      </p:sp>
      <p:sp>
        <p:nvSpPr>
          <p:cNvPr id="13" name="Right Arrow 12"/>
          <p:cNvSpPr/>
          <p:nvPr/>
        </p:nvSpPr>
        <p:spPr>
          <a:xfrm rot="19800000">
            <a:off x="4853041" y="3458366"/>
            <a:ext cx="1828800"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23" name="Right Arrow 22"/>
          <p:cNvSpPr/>
          <p:nvPr/>
        </p:nvSpPr>
        <p:spPr>
          <a:xfrm rot="9000000">
            <a:off x="5110595" y="4106776"/>
            <a:ext cx="1779024"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nvGrpSpPr>
          <p:cNvPr id="31" name="Group 30"/>
          <p:cNvGrpSpPr/>
          <p:nvPr/>
        </p:nvGrpSpPr>
        <p:grpSpPr>
          <a:xfrm>
            <a:off x="3408560" y="2215960"/>
            <a:ext cx="2463775" cy="1109728"/>
            <a:chOff x="1931285" y="2024013"/>
            <a:chExt cx="2463775" cy="1109728"/>
          </a:xfrm>
        </p:grpSpPr>
        <p:sp>
          <p:nvSpPr>
            <p:cNvPr id="14" name="TextBox 13"/>
            <p:cNvSpPr txBox="1"/>
            <p:nvPr/>
          </p:nvSpPr>
          <p:spPr>
            <a:xfrm>
              <a:off x="1931285" y="2024013"/>
              <a:ext cx="1401346"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Query</a:t>
              </a:r>
            </a:p>
          </p:txBody>
        </p:sp>
        <p:sp>
          <p:nvSpPr>
            <p:cNvPr id="30" name="TextBox 29"/>
            <p:cNvSpPr txBox="1"/>
            <p:nvPr/>
          </p:nvSpPr>
          <p:spPr>
            <a:xfrm>
              <a:off x="1967792" y="2487410"/>
              <a:ext cx="2427268"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SELECT * FROM sales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WHERE price &gt; 100.0</a:t>
              </a:r>
            </a:p>
          </p:txBody>
        </p:sp>
      </p:grpSp>
      <p:sp>
        <p:nvSpPr>
          <p:cNvPr id="32" name="TextBox 31"/>
          <p:cNvSpPr txBox="1"/>
          <p:nvPr/>
        </p:nvSpPr>
        <p:spPr>
          <a:xfrm>
            <a:off x="6247959" y="4618243"/>
            <a:ext cx="2082621"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Response</a:t>
            </a:r>
          </a:p>
        </p:txBody>
      </p:sp>
      <p:sp>
        <p:nvSpPr>
          <p:cNvPr id="34" name="TextBox 33"/>
          <p:cNvSpPr txBox="1"/>
          <p:nvPr/>
        </p:nvSpPr>
        <p:spPr>
          <a:xfrm rot="337541">
            <a:off x="6839787" y="2818160"/>
            <a:ext cx="2981907" cy="83099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DBMS Server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your own machine</a:t>
            </a:r>
          </a:p>
        </p:txBody>
      </p:sp>
      <p:grpSp>
        <p:nvGrpSpPr>
          <p:cNvPr id="35" name="Group 34"/>
          <p:cNvGrpSpPr/>
          <p:nvPr/>
        </p:nvGrpSpPr>
        <p:grpSpPr>
          <a:xfrm>
            <a:off x="815885" y="3264132"/>
            <a:ext cx="4289895" cy="4289895"/>
            <a:chOff x="554035" y="4130066"/>
            <a:chExt cx="6858000" cy="6858000"/>
          </a:xfrm>
        </p:grpSpPr>
        <p:pic>
          <p:nvPicPr>
            <p:cNvPr id="36" name="Picture 35"/>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4035" y="4130066"/>
              <a:ext cx="6858000" cy="6858000"/>
            </a:xfrm>
            <a:prstGeom prst="rect">
              <a:avLst/>
            </a:prstGeom>
          </p:spPr>
        </p:pic>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8730" y="5523213"/>
              <a:ext cx="4743148" cy="2704851"/>
            </a:xfrm>
            <a:prstGeom prst="rect">
              <a:avLst/>
            </a:prstGeom>
          </p:spPr>
        </p:pic>
        <p:pic>
          <p:nvPicPr>
            <p:cNvPr id="38" name="Picture 3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41122" y="7112727"/>
              <a:ext cx="2650321" cy="895200"/>
            </a:xfrm>
            <a:prstGeom prst="rect">
              <a:avLst/>
            </a:prstGeom>
          </p:spPr>
        </p:pic>
      </p:grpSp>
      <p:sp>
        <p:nvSpPr>
          <p:cNvPr id="39" name="TextBox 38"/>
          <p:cNvSpPr txBox="1"/>
          <p:nvPr/>
        </p:nvSpPr>
        <p:spPr>
          <a:xfrm>
            <a:off x="1475630" y="3692423"/>
            <a:ext cx="1885453"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Python Analysis</a:t>
            </a:r>
          </a:p>
        </p:txBody>
      </p:sp>
      <p:grpSp>
        <p:nvGrpSpPr>
          <p:cNvPr id="41" name="Group 40">
            <a:extLst>
              <a:ext uri="{FF2B5EF4-FFF2-40B4-BE49-F238E27FC236}">
                <a16:creationId xmlns:a16="http://schemas.microsoft.com/office/drawing/2014/main" id="{CC76BBE1-CEA5-4CF2-BC50-7B0E5FF4C519}"/>
              </a:ext>
            </a:extLst>
          </p:cNvPr>
          <p:cNvGrpSpPr/>
          <p:nvPr/>
        </p:nvGrpSpPr>
        <p:grpSpPr>
          <a:xfrm>
            <a:off x="8089815" y="-336803"/>
            <a:ext cx="3528157" cy="3528157"/>
            <a:chOff x="554035" y="4130066"/>
            <a:chExt cx="6858000" cy="6858000"/>
          </a:xfrm>
        </p:grpSpPr>
        <p:pic>
          <p:nvPicPr>
            <p:cNvPr id="42" name="Picture 41">
              <a:extLst>
                <a:ext uri="{FF2B5EF4-FFF2-40B4-BE49-F238E27FC236}">
                  <a16:creationId xmlns:a16="http://schemas.microsoft.com/office/drawing/2014/main" id="{D50A5BED-63DE-49BF-ABF7-3089F074C92D}"/>
                </a:ext>
              </a:extLst>
            </p:cNvPr>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4035" y="4130066"/>
              <a:ext cx="6858000" cy="6858000"/>
            </a:xfrm>
            <a:prstGeom prst="rect">
              <a:avLst/>
            </a:prstGeom>
          </p:spPr>
        </p:pic>
        <p:pic>
          <p:nvPicPr>
            <p:cNvPr id="43" name="Picture 42">
              <a:extLst>
                <a:ext uri="{FF2B5EF4-FFF2-40B4-BE49-F238E27FC236}">
                  <a16:creationId xmlns:a16="http://schemas.microsoft.com/office/drawing/2014/main" id="{63198393-385D-4CD8-A5D7-4044041A54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8730" y="5523213"/>
              <a:ext cx="4743148" cy="2704851"/>
            </a:xfrm>
            <a:prstGeom prst="rect">
              <a:avLst/>
            </a:prstGeom>
          </p:spPr>
        </p:pic>
        <p:pic>
          <p:nvPicPr>
            <p:cNvPr id="44" name="Picture 43">
              <a:extLst>
                <a:ext uri="{FF2B5EF4-FFF2-40B4-BE49-F238E27FC236}">
                  <a16:creationId xmlns:a16="http://schemas.microsoft.com/office/drawing/2014/main" id="{A8131DA1-B906-47C9-A463-C2995E28A8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41122" y="7112727"/>
              <a:ext cx="2650321" cy="895200"/>
            </a:xfrm>
            <a:prstGeom prst="rect">
              <a:avLst/>
            </a:prstGeom>
          </p:spPr>
        </p:pic>
      </p:grpSp>
    </p:spTree>
    <p:extLst>
      <p:ext uri="{BB962C8B-B14F-4D97-AF65-F5344CB8AC3E}">
        <p14:creationId xmlns:p14="http://schemas.microsoft.com/office/powerpoint/2010/main" val="381044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animBg="1"/>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320675"/>
            <a:ext cx="11117774" cy="1325563"/>
          </a:xfrm>
        </p:spPr>
        <p:txBody>
          <a:bodyPr>
            <a:normAutofit/>
          </a:bodyPr>
          <a:lstStyle/>
          <a:p>
            <a:r>
              <a:rPr lang="en-US" sz="3600" dirty="0"/>
              <a:t>Is </a:t>
            </a:r>
            <a:r>
              <a:rPr lang="en-US" sz="3600" b="1" dirty="0"/>
              <a:t>Pandas</a:t>
            </a:r>
            <a:r>
              <a:rPr lang="en-US" sz="3600" dirty="0"/>
              <a:t> a </a:t>
            </a:r>
            <a:r>
              <a:rPr lang="en-US" sz="3600" i="1" dirty="0"/>
              <a:t>Database Management System?</a:t>
            </a:r>
          </a:p>
        </p:txBody>
      </p:sp>
      <p:sp>
        <p:nvSpPr>
          <p:cNvPr id="3" name="Content Placeholder 2"/>
          <p:cNvSpPr>
            <a:spLocks noGrp="1"/>
          </p:cNvSpPr>
          <p:nvPr>
            <p:ph idx="1"/>
          </p:nvPr>
        </p:nvSpPr>
        <p:spPr/>
        <p:txBody>
          <a:bodyPr>
            <a:normAutofit fontScale="92500" lnSpcReduction="10000"/>
          </a:bodyPr>
          <a:lstStyle/>
          <a:p>
            <a:r>
              <a:rPr lang="en-US" dirty="0"/>
              <a:t>Data Storage?</a:t>
            </a:r>
          </a:p>
          <a:p>
            <a:pPr lvl="1"/>
            <a:r>
              <a:rPr lang="en-US" dirty="0"/>
              <a:t>Pandas doesn’t store data, this is managed by the filesystem</a:t>
            </a:r>
          </a:p>
          <a:p>
            <a:r>
              <a:rPr lang="en-US" dirty="0"/>
              <a:t>Data Management?</a:t>
            </a:r>
          </a:p>
          <a:p>
            <a:pPr lvl="1"/>
            <a:r>
              <a:rPr lang="en-US" dirty="0"/>
              <a:t>Pandas does support changing the organization of data but doesn’t manage who can access the data </a:t>
            </a:r>
          </a:p>
          <a:p>
            <a:r>
              <a:rPr lang="en-US" dirty="0"/>
              <a:t>Facilitate Access?</a:t>
            </a:r>
          </a:p>
          <a:p>
            <a:pPr lvl="1"/>
            <a:r>
              <a:rPr lang="en-US" dirty="0"/>
              <a:t>Pandas does support rich tools for computation over data</a:t>
            </a:r>
          </a:p>
          <a:p>
            <a:pPr lvl="1"/>
            <a:endParaRPr lang="en-US" dirty="0"/>
          </a:p>
          <a:p>
            <a:r>
              <a:rPr lang="en-US" dirty="0"/>
              <a:t>Pandas is not generally considered a database management system but it often interacts with DBMSs</a:t>
            </a:r>
          </a:p>
        </p:txBody>
      </p:sp>
    </p:spTree>
    <p:extLst>
      <p:ext uri="{BB962C8B-B14F-4D97-AF65-F5344CB8AC3E}">
        <p14:creationId xmlns:p14="http://schemas.microsoft.com/office/powerpoint/2010/main" val="100651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p:cNvGraphicFramePr>
            <a:graphicFrameLocks noGrp="1"/>
          </p:cNvGraphicFramePr>
          <p:nvPr>
            <p:extLst/>
          </p:nvPr>
        </p:nvGraphicFramePr>
        <p:xfrm>
          <a:off x="6339844" y="5118388"/>
          <a:ext cx="3243583" cy="777240"/>
        </p:xfrm>
        <a:graphic>
          <a:graphicData uri="http://schemas.openxmlformats.org/drawingml/2006/table">
            <a:tbl>
              <a:tblPr firstRow="1" bandRow="1">
                <a:tableStyleId>{F5AB1C69-6EDB-4FF4-983F-18BD219EF322}</a:tableStyleId>
              </a:tblPr>
              <a:tblGrid>
                <a:gridCol w="880438">
                  <a:extLst>
                    <a:ext uri="{9D8B030D-6E8A-4147-A177-3AD203B41FA5}">
                      <a16:colId xmlns:a16="http://schemas.microsoft.com/office/drawing/2014/main" val="20000"/>
                    </a:ext>
                  </a:extLst>
                </a:gridCol>
                <a:gridCol w="1004688">
                  <a:extLst>
                    <a:ext uri="{9D8B030D-6E8A-4147-A177-3AD203B41FA5}">
                      <a16:colId xmlns:a16="http://schemas.microsoft.com/office/drawing/2014/main" val="20001"/>
                    </a:ext>
                  </a:extLst>
                </a:gridCol>
                <a:gridCol w="602197">
                  <a:extLst>
                    <a:ext uri="{9D8B030D-6E8A-4147-A177-3AD203B41FA5}">
                      <a16:colId xmlns:a16="http://schemas.microsoft.com/office/drawing/2014/main" val="20002"/>
                    </a:ext>
                  </a:extLst>
                </a:gridCol>
                <a:gridCol w="756260">
                  <a:extLst>
                    <a:ext uri="{9D8B030D-6E8A-4147-A177-3AD203B41FA5}">
                      <a16:colId xmlns:a16="http://schemas.microsoft.com/office/drawing/2014/main" val="20003"/>
                    </a:ext>
                  </a:extLst>
                </a:gridCol>
              </a:tblGrid>
              <a:tr h="178612">
                <a:tc>
                  <a:txBody>
                    <a:bodyPr/>
                    <a:lstStyle/>
                    <a:p>
                      <a:r>
                        <a:rPr lang="en-US" sz="1100" dirty="0"/>
                        <a:t>Date</a:t>
                      </a:r>
                    </a:p>
                  </a:txBody>
                  <a:tcPr/>
                </a:tc>
                <a:tc>
                  <a:txBody>
                    <a:bodyPr/>
                    <a:lstStyle/>
                    <a:p>
                      <a:r>
                        <a:rPr lang="en-US" sz="1100" dirty="0"/>
                        <a:t>Purchase</a:t>
                      </a:r>
                      <a:r>
                        <a:rPr lang="en-US" sz="1100" baseline="0" dirty="0"/>
                        <a:t> </a:t>
                      </a:r>
                      <a:r>
                        <a:rPr lang="en-US" sz="1100" dirty="0"/>
                        <a:t>ID</a:t>
                      </a:r>
                    </a:p>
                  </a:txBody>
                  <a:tcPr/>
                </a:tc>
                <a:tc>
                  <a:txBody>
                    <a:bodyPr/>
                    <a:lstStyle/>
                    <a:p>
                      <a:r>
                        <a:rPr lang="en-US" sz="1100" dirty="0"/>
                        <a:t>Name</a:t>
                      </a:r>
                    </a:p>
                  </a:txBody>
                  <a:tcPr/>
                </a:tc>
                <a:tc>
                  <a:txBody>
                    <a:bodyPr/>
                    <a:lstStyle/>
                    <a:p>
                      <a:r>
                        <a:rPr lang="en-US" sz="1100" dirty="0"/>
                        <a:t>Price</a:t>
                      </a:r>
                    </a:p>
                  </a:txBody>
                  <a:tcPr/>
                </a:tc>
                <a:extLst>
                  <a:ext uri="{0D108BD9-81ED-4DB2-BD59-A6C34878D82A}">
                    <a16:rowId xmlns:a16="http://schemas.microsoft.com/office/drawing/2014/main" val="10000"/>
                  </a:ext>
                </a:extLst>
              </a:tr>
              <a:tr h="235461">
                <a:tc>
                  <a:txBody>
                    <a:bodyPr/>
                    <a:lstStyle/>
                    <a:p>
                      <a:r>
                        <a:rPr lang="en-US" sz="1100" dirty="0"/>
                        <a:t>9/20/2012</a:t>
                      </a:r>
                    </a:p>
                  </a:txBody>
                  <a:tcPr/>
                </a:tc>
                <a:tc>
                  <a:txBody>
                    <a:bodyPr/>
                    <a:lstStyle/>
                    <a:p>
                      <a:r>
                        <a:rPr lang="en-US" sz="1100" dirty="0"/>
                        <a:t>1234</a:t>
                      </a:r>
                    </a:p>
                  </a:txBody>
                  <a:tcPr/>
                </a:tc>
                <a:tc>
                  <a:txBody>
                    <a:bodyPr/>
                    <a:lstStyle/>
                    <a:p>
                      <a:r>
                        <a:rPr lang="en-US" sz="1100" dirty="0"/>
                        <a:t>Sue</a:t>
                      </a:r>
                    </a:p>
                  </a:txBody>
                  <a:tcPr/>
                </a:tc>
                <a:tc>
                  <a:txBody>
                    <a:bodyPr/>
                    <a:lstStyle/>
                    <a:p>
                      <a:r>
                        <a:rPr lang="en-US" sz="1100" dirty="0"/>
                        <a:t>$200.00</a:t>
                      </a:r>
                    </a:p>
                  </a:txBody>
                  <a:tcPr/>
                </a:tc>
                <a:extLst>
                  <a:ext uri="{0D108BD9-81ED-4DB2-BD59-A6C34878D82A}">
                    <a16:rowId xmlns:a16="http://schemas.microsoft.com/office/drawing/2014/main" val="10001"/>
                  </a:ext>
                </a:extLst>
              </a:tr>
              <a:tr h="235461">
                <a:tc>
                  <a:txBody>
                    <a:bodyPr/>
                    <a:lstStyle/>
                    <a:p>
                      <a:r>
                        <a:rPr lang="en-US" sz="1100" dirty="0"/>
                        <a:t>8/21/2012</a:t>
                      </a:r>
                    </a:p>
                  </a:txBody>
                  <a:tcPr/>
                </a:tc>
                <a:tc>
                  <a:txBody>
                    <a:bodyPr/>
                    <a:lstStyle/>
                    <a:p>
                      <a:r>
                        <a:rPr lang="en-US" sz="1100" dirty="0"/>
                        <a:t>3453</a:t>
                      </a:r>
                    </a:p>
                  </a:txBody>
                  <a:tcPr/>
                </a:tc>
                <a:tc>
                  <a:txBody>
                    <a:bodyPr/>
                    <a:lstStyle/>
                    <a:p>
                      <a:r>
                        <a:rPr lang="en-US" sz="1100" dirty="0"/>
                        <a:t>Joe</a:t>
                      </a:r>
                    </a:p>
                  </a:txBody>
                  <a:tcPr/>
                </a:tc>
                <a:tc>
                  <a:txBody>
                    <a:bodyPr/>
                    <a:lstStyle/>
                    <a:p>
                      <a:r>
                        <a:rPr lang="en-US" sz="1100" dirty="0"/>
                        <a:t>$333.99</a:t>
                      </a:r>
                    </a:p>
                  </a:txBody>
                  <a:tcPr/>
                </a:tc>
                <a:extLst>
                  <a:ext uri="{0D108BD9-81ED-4DB2-BD59-A6C34878D82A}">
                    <a16:rowId xmlns:a16="http://schemas.microsoft.com/office/drawing/2014/main" val="10002"/>
                  </a:ext>
                </a:extLst>
              </a:tr>
            </a:tbl>
          </a:graphicData>
        </a:graphic>
      </p:graphicFrame>
      <p:pic>
        <p:nvPicPr>
          <p:cNvPr id="15" name="Picture 14"/>
          <p:cNvPicPr>
            <a:picLocks noChangeAspect="1"/>
          </p:cNvPicPr>
          <p:nvPr/>
        </p:nvPicPr>
        <p:blipFill>
          <a:blip r:embed="rId2"/>
          <a:stretch>
            <a:fillRect/>
          </a:stretch>
        </p:blipFill>
        <p:spPr>
          <a:xfrm>
            <a:off x="6728036" y="961173"/>
            <a:ext cx="5095801" cy="2333877"/>
          </a:xfrm>
          <a:prstGeom prst="rect">
            <a:avLst/>
          </a:prstGeom>
        </p:spPr>
      </p:pic>
      <p:sp>
        <p:nvSpPr>
          <p:cNvPr id="2" name="Title 1"/>
          <p:cNvSpPr>
            <a:spLocks noGrp="1"/>
          </p:cNvSpPr>
          <p:nvPr>
            <p:ph type="title"/>
          </p:nvPr>
        </p:nvSpPr>
        <p:spPr/>
        <p:txBody>
          <a:bodyPr/>
          <a:lstStyle/>
          <a:p>
            <a:r>
              <a:rPr lang="en-US" dirty="0"/>
              <a:t>Interacting with a DBMS</a:t>
            </a:r>
          </a:p>
        </p:txBody>
      </p:sp>
      <p:grpSp>
        <p:nvGrpSpPr>
          <p:cNvPr id="7" name="Group 6"/>
          <p:cNvGrpSpPr/>
          <p:nvPr/>
        </p:nvGrpSpPr>
        <p:grpSpPr>
          <a:xfrm>
            <a:off x="8558064" y="465557"/>
            <a:ext cx="2330375" cy="1736057"/>
            <a:chOff x="7729263" y="4995019"/>
            <a:chExt cx="2930988" cy="2183496"/>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29263" y="4995019"/>
              <a:ext cx="1136366" cy="125913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88434" y="5101080"/>
              <a:ext cx="1371817" cy="1520019"/>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81104" y="5477331"/>
              <a:ext cx="1535318" cy="1701184"/>
            </a:xfrm>
            <a:prstGeom prst="rect">
              <a:avLst/>
            </a:prstGeom>
          </p:spPr>
        </p:pic>
      </p:grpSp>
      <p:sp>
        <p:nvSpPr>
          <p:cNvPr id="13" name="Right Arrow 12"/>
          <p:cNvSpPr/>
          <p:nvPr/>
        </p:nvSpPr>
        <p:spPr>
          <a:xfrm rot="19800000">
            <a:off x="4853041" y="3458366"/>
            <a:ext cx="1828800"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23" name="Right Arrow 22"/>
          <p:cNvSpPr/>
          <p:nvPr/>
        </p:nvSpPr>
        <p:spPr>
          <a:xfrm rot="9000000">
            <a:off x="5110595" y="4106776"/>
            <a:ext cx="1779024"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27" name="TextBox 26"/>
          <p:cNvSpPr txBox="1"/>
          <p:nvPr/>
        </p:nvSpPr>
        <p:spPr>
          <a:xfrm>
            <a:off x="8647670" y="392661"/>
            <a:ext cx="619080"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Century Gothic" panose="020F0302020204030204"/>
                <a:ea typeface="+mn-ea"/>
                <a:cs typeface="+mn-cs"/>
              </a:rPr>
              <a:t>Cust</a:t>
            </a:r>
            <a:r>
              <a:rPr kumimoji="0" lang="en-US" sz="1400" b="0" i="0" u="none" strike="noStrike" kern="1200" cap="none" spc="0" normalizeH="0" baseline="0" noProof="0" dirty="0">
                <a:ln>
                  <a:noFill/>
                </a:ln>
                <a:solidFill>
                  <a:srgbClr val="000000"/>
                </a:solidFill>
                <a:effectLst/>
                <a:uLnTx/>
                <a:uFillTx/>
                <a:latin typeface="Century Gothic" panose="020F0302020204030204"/>
                <a:ea typeface="+mn-ea"/>
                <a:cs typeface="+mn-cs"/>
              </a:rPr>
              <a:t>.</a:t>
            </a:r>
          </a:p>
        </p:txBody>
      </p:sp>
      <p:sp>
        <p:nvSpPr>
          <p:cNvPr id="28" name="TextBox 27"/>
          <p:cNvSpPr txBox="1"/>
          <p:nvPr/>
        </p:nvSpPr>
        <p:spPr>
          <a:xfrm>
            <a:off x="9993336" y="492251"/>
            <a:ext cx="700833" cy="338554"/>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rPr>
              <a:t>Prod.</a:t>
            </a:r>
            <a:endParaRPr kumimoji="0" lang="en-US" sz="16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29" name="TextBox 28"/>
          <p:cNvSpPr txBox="1"/>
          <p:nvPr/>
        </p:nvSpPr>
        <p:spPr>
          <a:xfrm>
            <a:off x="9154309" y="843456"/>
            <a:ext cx="744114"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Sales</a:t>
            </a:r>
          </a:p>
        </p:txBody>
      </p:sp>
      <p:grpSp>
        <p:nvGrpSpPr>
          <p:cNvPr id="31" name="Group 30"/>
          <p:cNvGrpSpPr/>
          <p:nvPr/>
        </p:nvGrpSpPr>
        <p:grpSpPr>
          <a:xfrm>
            <a:off x="3408560" y="2215960"/>
            <a:ext cx="2463775" cy="1109728"/>
            <a:chOff x="1931285" y="2024013"/>
            <a:chExt cx="2463775" cy="1109728"/>
          </a:xfrm>
        </p:grpSpPr>
        <p:sp>
          <p:nvSpPr>
            <p:cNvPr id="14" name="TextBox 13"/>
            <p:cNvSpPr txBox="1"/>
            <p:nvPr/>
          </p:nvSpPr>
          <p:spPr>
            <a:xfrm>
              <a:off x="1931285" y="2024013"/>
              <a:ext cx="1401346"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Query</a:t>
              </a:r>
            </a:p>
          </p:txBody>
        </p:sp>
        <p:sp>
          <p:nvSpPr>
            <p:cNvPr id="30" name="TextBox 29"/>
            <p:cNvSpPr txBox="1"/>
            <p:nvPr/>
          </p:nvSpPr>
          <p:spPr>
            <a:xfrm>
              <a:off x="1967792" y="2487410"/>
              <a:ext cx="2427268"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SELECT * FROM sales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WHERE price &gt; 100.0</a:t>
              </a:r>
            </a:p>
          </p:txBody>
        </p:sp>
      </p:grpSp>
      <p:sp>
        <p:nvSpPr>
          <p:cNvPr id="32" name="TextBox 31"/>
          <p:cNvSpPr txBox="1"/>
          <p:nvPr/>
        </p:nvSpPr>
        <p:spPr>
          <a:xfrm>
            <a:off x="6247959" y="4618243"/>
            <a:ext cx="2082621"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Response</a:t>
            </a:r>
          </a:p>
        </p:txBody>
      </p:sp>
      <p:sp>
        <p:nvSpPr>
          <p:cNvPr id="34" name="TextBox 33"/>
          <p:cNvSpPr txBox="1"/>
          <p:nvPr/>
        </p:nvSpPr>
        <p:spPr>
          <a:xfrm rot="337541">
            <a:off x="7319883" y="3002826"/>
            <a:ext cx="2021707"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DBMS Server</a:t>
            </a:r>
            <a:endPar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35" name="Group 34"/>
          <p:cNvGrpSpPr/>
          <p:nvPr/>
        </p:nvGrpSpPr>
        <p:grpSpPr>
          <a:xfrm>
            <a:off x="815885" y="3264132"/>
            <a:ext cx="4289895" cy="4289895"/>
            <a:chOff x="554035" y="4130066"/>
            <a:chExt cx="6858000" cy="6858000"/>
          </a:xfrm>
        </p:grpSpPr>
        <p:pic>
          <p:nvPicPr>
            <p:cNvPr id="36" name="Picture 35"/>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4035" y="4130066"/>
              <a:ext cx="6858000" cy="6858000"/>
            </a:xfrm>
            <a:prstGeom prst="rect">
              <a:avLst/>
            </a:prstGeom>
          </p:spPr>
        </p:pic>
        <p:pic>
          <p:nvPicPr>
            <p:cNvPr id="37" name="Picture 3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08730" y="5523213"/>
              <a:ext cx="4743148" cy="2704851"/>
            </a:xfrm>
            <a:prstGeom prst="rect">
              <a:avLst/>
            </a:prstGeom>
          </p:spPr>
        </p:pic>
        <p:pic>
          <p:nvPicPr>
            <p:cNvPr id="38" name="Picture 3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41122" y="7112727"/>
              <a:ext cx="2650321" cy="895200"/>
            </a:xfrm>
            <a:prstGeom prst="rect">
              <a:avLst/>
            </a:prstGeom>
          </p:spPr>
        </p:pic>
      </p:grpSp>
      <p:sp>
        <p:nvSpPr>
          <p:cNvPr id="39" name="TextBox 38"/>
          <p:cNvSpPr txBox="1"/>
          <p:nvPr/>
        </p:nvSpPr>
        <p:spPr>
          <a:xfrm>
            <a:off x="1475630" y="3692423"/>
            <a:ext cx="1885453"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Python Analysis</a:t>
            </a:r>
          </a:p>
        </p:txBody>
      </p:sp>
    </p:spTree>
    <p:extLst>
      <p:ext uri="{BB962C8B-B14F-4D97-AF65-F5344CB8AC3E}">
        <p14:creationId xmlns:p14="http://schemas.microsoft.com/office/powerpoint/2010/main" val="158580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animBg="1"/>
      <p:bldP spid="3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4013546" y="4288227"/>
            <a:ext cx="2853749" cy="2853749"/>
            <a:chOff x="554035" y="4130066"/>
            <a:chExt cx="6858000" cy="6858000"/>
          </a:xfrm>
        </p:grpSpPr>
        <p:pic>
          <p:nvPicPr>
            <p:cNvPr id="43" name="Picture 42"/>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4035" y="4130066"/>
              <a:ext cx="6858000" cy="6858000"/>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8730" y="5523213"/>
              <a:ext cx="4743148" cy="2704851"/>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41122" y="7112727"/>
              <a:ext cx="2650321" cy="895200"/>
            </a:xfrm>
            <a:prstGeom prst="rect">
              <a:avLst/>
            </a:prstGeom>
          </p:spPr>
        </p:pic>
      </p:grpSp>
      <p:pic>
        <p:nvPicPr>
          <p:cNvPr id="15" name="Picture 14"/>
          <p:cNvPicPr>
            <a:picLocks noChangeAspect="1"/>
          </p:cNvPicPr>
          <p:nvPr/>
        </p:nvPicPr>
        <p:blipFill>
          <a:blip r:embed="rId5"/>
          <a:stretch>
            <a:fillRect/>
          </a:stretch>
        </p:blipFill>
        <p:spPr>
          <a:xfrm>
            <a:off x="6728036" y="961173"/>
            <a:ext cx="5095801" cy="2333877"/>
          </a:xfrm>
          <a:prstGeom prst="rect">
            <a:avLst/>
          </a:prstGeom>
        </p:spPr>
      </p:pic>
      <p:sp>
        <p:nvSpPr>
          <p:cNvPr id="2" name="Title 1"/>
          <p:cNvSpPr>
            <a:spLocks noGrp="1"/>
          </p:cNvSpPr>
          <p:nvPr>
            <p:ph type="title"/>
          </p:nvPr>
        </p:nvSpPr>
        <p:spPr/>
        <p:txBody>
          <a:bodyPr/>
          <a:lstStyle/>
          <a:p>
            <a:r>
              <a:rPr lang="en-US" dirty="0"/>
              <a:t>Interacting with a DBMS</a:t>
            </a:r>
          </a:p>
        </p:txBody>
      </p:sp>
      <p:grpSp>
        <p:nvGrpSpPr>
          <p:cNvPr id="7" name="Group 6"/>
          <p:cNvGrpSpPr/>
          <p:nvPr/>
        </p:nvGrpSpPr>
        <p:grpSpPr>
          <a:xfrm>
            <a:off x="8558064" y="465557"/>
            <a:ext cx="2330375" cy="1736057"/>
            <a:chOff x="7729263" y="4995019"/>
            <a:chExt cx="2930988" cy="2183496"/>
          </a:xfrm>
        </p:grpSpPr>
        <p:pic>
          <p:nvPicPr>
            <p:cNvPr id="4" name="Picture 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29263" y="4995019"/>
              <a:ext cx="1136366" cy="1259133"/>
            </a:xfrm>
            <a:prstGeom prst="rect">
              <a:avLst/>
            </a:prstGeom>
          </p:spPr>
        </p:pic>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88434" y="5101080"/>
              <a:ext cx="1371817" cy="1520019"/>
            </a:xfrm>
            <a:prstGeom prst="rect">
              <a:avLst/>
            </a:prstGeom>
          </p:spPr>
        </p:pic>
        <p:pic>
          <p:nvPicPr>
            <p:cNvPr id="6" name="Picture 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81104" y="5477331"/>
              <a:ext cx="1535318" cy="1701184"/>
            </a:xfrm>
            <a:prstGeom prst="rect">
              <a:avLst/>
            </a:prstGeom>
          </p:spPr>
        </p:pic>
      </p:grpSp>
      <p:sp>
        <p:nvSpPr>
          <p:cNvPr id="22" name="TextBox 21"/>
          <p:cNvSpPr txBox="1"/>
          <p:nvPr/>
        </p:nvSpPr>
        <p:spPr>
          <a:xfrm rot="337541">
            <a:off x="7319883" y="3002826"/>
            <a:ext cx="2021707"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DBMS Server</a:t>
            </a:r>
            <a:endPar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13" name="Right Arrow 12"/>
          <p:cNvSpPr/>
          <p:nvPr/>
        </p:nvSpPr>
        <p:spPr>
          <a:xfrm rot="18023631">
            <a:off x="5934525" y="3666010"/>
            <a:ext cx="1366747"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23" name="Right Arrow 22"/>
          <p:cNvSpPr/>
          <p:nvPr/>
        </p:nvSpPr>
        <p:spPr>
          <a:xfrm rot="7223631">
            <a:off x="6424642" y="4143861"/>
            <a:ext cx="1329547"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27" name="TextBox 26"/>
          <p:cNvSpPr txBox="1"/>
          <p:nvPr/>
        </p:nvSpPr>
        <p:spPr>
          <a:xfrm>
            <a:off x="8647670" y="392661"/>
            <a:ext cx="619080"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Century Gothic" panose="020F0302020204030204"/>
                <a:ea typeface="+mn-ea"/>
                <a:cs typeface="+mn-cs"/>
              </a:rPr>
              <a:t>Cust</a:t>
            </a:r>
            <a:r>
              <a:rPr kumimoji="0" lang="en-US" sz="1400" b="0" i="0" u="none" strike="noStrike" kern="1200" cap="none" spc="0" normalizeH="0" baseline="0" noProof="0" dirty="0">
                <a:ln>
                  <a:noFill/>
                </a:ln>
                <a:solidFill>
                  <a:srgbClr val="000000"/>
                </a:solidFill>
                <a:effectLst/>
                <a:uLnTx/>
                <a:uFillTx/>
                <a:latin typeface="Century Gothic" panose="020F0302020204030204"/>
                <a:ea typeface="+mn-ea"/>
                <a:cs typeface="+mn-cs"/>
              </a:rPr>
              <a:t>.</a:t>
            </a:r>
          </a:p>
        </p:txBody>
      </p:sp>
      <p:sp>
        <p:nvSpPr>
          <p:cNvPr id="28" name="TextBox 27"/>
          <p:cNvSpPr txBox="1"/>
          <p:nvPr/>
        </p:nvSpPr>
        <p:spPr>
          <a:xfrm>
            <a:off x="9993336" y="492251"/>
            <a:ext cx="700833" cy="338554"/>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rPr>
              <a:t>Prod.</a:t>
            </a:r>
            <a:endParaRPr kumimoji="0" lang="en-US" sz="16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29" name="TextBox 28"/>
          <p:cNvSpPr txBox="1"/>
          <p:nvPr/>
        </p:nvSpPr>
        <p:spPr>
          <a:xfrm>
            <a:off x="9154309" y="843456"/>
            <a:ext cx="744114"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Sales</a:t>
            </a:r>
          </a:p>
        </p:txBody>
      </p:sp>
      <p:grpSp>
        <p:nvGrpSpPr>
          <p:cNvPr id="9" name="Group 8"/>
          <p:cNvGrpSpPr/>
          <p:nvPr/>
        </p:nvGrpSpPr>
        <p:grpSpPr>
          <a:xfrm>
            <a:off x="4572854" y="1817704"/>
            <a:ext cx="1852446" cy="991892"/>
            <a:chOff x="8377238" y="5713644"/>
            <a:chExt cx="1852446" cy="991892"/>
          </a:xfrm>
        </p:grpSpPr>
        <p:sp>
          <p:nvSpPr>
            <p:cNvPr id="35" name="Right Arrow 34"/>
            <p:cNvSpPr/>
            <p:nvPr/>
          </p:nvSpPr>
          <p:spPr>
            <a:xfrm>
              <a:off x="8400884" y="5713644"/>
              <a:ext cx="1828800"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36" name="Right Arrow 35"/>
            <p:cNvSpPr/>
            <p:nvPr/>
          </p:nvSpPr>
          <p:spPr>
            <a:xfrm rot="10800000">
              <a:off x="8377238" y="6209590"/>
              <a:ext cx="1779024"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grpSp>
        <p:nvGrpSpPr>
          <p:cNvPr id="54" name="Group 53"/>
          <p:cNvGrpSpPr/>
          <p:nvPr/>
        </p:nvGrpSpPr>
        <p:grpSpPr>
          <a:xfrm>
            <a:off x="397072" y="1516798"/>
            <a:ext cx="3737924" cy="1755266"/>
            <a:chOff x="397072" y="1516798"/>
            <a:chExt cx="3737924" cy="1755266"/>
          </a:xfrm>
        </p:grpSpPr>
        <p:pic>
          <p:nvPicPr>
            <p:cNvPr id="53" name="Picture 52"/>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97072" y="2458081"/>
              <a:ext cx="3737924" cy="813983"/>
            </a:xfrm>
            <a:prstGeom prst="rect">
              <a:avLst/>
            </a:prstGeom>
          </p:spPr>
        </p:pic>
        <p:grpSp>
          <p:nvGrpSpPr>
            <p:cNvPr id="19" name="Group 18"/>
            <p:cNvGrpSpPr/>
            <p:nvPr/>
          </p:nvGrpSpPr>
          <p:grpSpPr>
            <a:xfrm>
              <a:off x="1221361" y="1516798"/>
              <a:ext cx="2332605" cy="1299626"/>
              <a:chOff x="1221361" y="1554375"/>
              <a:chExt cx="2883098" cy="1606337"/>
            </a:xfrm>
          </p:grpSpPr>
          <p:pic>
            <p:nvPicPr>
              <p:cNvPr id="17" name="Picture 16"/>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21361" y="1554375"/>
                <a:ext cx="2871737" cy="1606337"/>
              </a:xfrm>
              <a:prstGeom prst="rect">
                <a:avLst/>
              </a:prstGeom>
            </p:spPr>
          </p:pic>
          <p:sp>
            <p:nvSpPr>
              <p:cNvPr id="18" name="TextBox 17"/>
              <p:cNvSpPr txBox="1"/>
              <p:nvPr/>
            </p:nvSpPr>
            <p:spPr>
              <a:xfrm>
                <a:off x="2554035" y="2496034"/>
                <a:ext cx="1550424" cy="369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Web Servers</a:t>
                </a:r>
              </a:p>
            </p:txBody>
          </p:sp>
        </p:grpSp>
      </p:grpSp>
      <p:pic>
        <p:nvPicPr>
          <p:cNvPr id="20" name="Picture 1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5560" y="4250916"/>
            <a:ext cx="3909006" cy="2150168"/>
          </a:xfrm>
          <a:prstGeom prst="rect">
            <a:avLst/>
          </a:prstGeom>
        </p:spPr>
      </p:pic>
      <p:grpSp>
        <p:nvGrpSpPr>
          <p:cNvPr id="37" name="Group 36"/>
          <p:cNvGrpSpPr/>
          <p:nvPr/>
        </p:nvGrpSpPr>
        <p:grpSpPr>
          <a:xfrm rot="17147326">
            <a:off x="2546297" y="3209869"/>
            <a:ext cx="848339" cy="991892"/>
            <a:chOff x="8377238" y="5713644"/>
            <a:chExt cx="1852446" cy="991892"/>
          </a:xfrm>
        </p:grpSpPr>
        <p:sp>
          <p:nvSpPr>
            <p:cNvPr id="38" name="Right Arrow 37"/>
            <p:cNvSpPr/>
            <p:nvPr/>
          </p:nvSpPr>
          <p:spPr>
            <a:xfrm>
              <a:off x="8400884" y="5713644"/>
              <a:ext cx="1828800"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39" name="Right Arrow 38"/>
            <p:cNvSpPr/>
            <p:nvPr/>
          </p:nvSpPr>
          <p:spPr>
            <a:xfrm rot="10800000">
              <a:off x="8377238" y="6209590"/>
              <a:ext cx="1779024"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sp>
        <p:nvSpPr>
          <p:cNvPr id="40" name="TextBox 39"/>
          <p:cNvSpPr txBox="1"/>
          <p:nvPr/>
        </p:nvSpPr>
        <p:spPr>
          <a:xfrm>
            <a:off x="397072" y="3918895"/>
            <a:ext cx="2169184"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Web Applications</a:t>
            </a:r>
          </a:p>
        </p:txBody>
      </p:sp>
      <p:grpSp>
        <p:nvGrpSpPr>
          <p:cNvPr id="46" name="Group 45"/>
          <p:cNvGrpSpPr/>
          <p:nvPr/>
        </p:nvGrpSpPr>
        <p:grpSpPr>
          <a:xfrm rot="17147326">
            <a:off x="8711887" y="3598084"/>
            <a:ext cx="848339" cy="991892"/>
            <a:chOff x="8377238" y="5713644"/>
            <a:chExt cx="1852446" cy="991892"/>
          </a:xfrm>
        </p:grpSpPr>
        <p:sp>
          <p:nvSpPr>
            <p:cNvPr id="47" name="Right Arrow 46"/>
            <p:cNvSpPr/>
            <p:nvPr/>
          </p:nvSpPr>
          <p:spPr>
            <a:xfrm>
              <a:off x="8400884" y="5713644"/>
              <a:ext cx="1828800"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48" name="Right Arrow 47"/>
            <p:cNvSpPr/>
            <p:nvPr/>
          </p:nvSpPr>
          <p:spPr>
            <a:xfrm rot="10800000">
              <a:off x="8377238" y="6209590"/>
              <a:ext cx="1779024" cy="49594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grpSp>
        <p:nvGrpSpPr>
          <p:cNvPr id="50" name="Group 49"/>
          <p:cNvGrpSpPr/>
          <p:nvPr/>
        </p:nvGrpSpPr>
        <p:grpSpPr>
          <a:xfrm>
            <a:off x="7377128" y="4553656"/>
            <a:ext cx="2288259" cy="2288259"/>
            <a:chOff x="7670583" y="4867943"/>
            <a:chExt cx="2853749" cy="2853749"/>
          </a:xfrm>
        </p:grpSpPr>
        <p:pic>
          <p:nvPicPr>
            <p:cNvPr id="49" name="Picture 48"/>
            <p:cNvPicPr>
              <a:picLocks noChangeAspect="1"/>
            </p:cNvPicPr>
            <p:nvPr/>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70583" y="4867943"/>
              <a:ext cx="2853749" cy="2853749"/>
            </a:xfrm>
            <a:prstGeom prst="rect">
              <a:avLst/>
            </a:prstGeom>
          </p:spPr>
        </p:pic>
        <p:pic>
          <p:nvPicPr>
            <p:cNvPr id="42" name="Picture 4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120572" y="5450405"/>
              <a:ext cx="1946065" cy="1115613"/>
            </a:xfrm>
            <a:prstGeom prst="rect">
              <a:avLst/>
            </a:prstGeom>
          </p:spPr>
        </p:pic>
      </p:grpSp>
      <p:sp>
        <p:nvSpPr>
          <p:cNvPr id="51" name="TextBox 50"/>
          <p:cNvSpPr txBox="1"/>
          <p:nvPr/>
        </p:nvSpPr>
        <p:spPr>
          <a:xfrm>
            <a:off x="7499301" y="4602512"/>
            <a:ext cx="1545616"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Visualization</a:t>
            </a:r>
          </a:p>
        </p:txBody>
      </p:sp>
      <p:sp>
        <p:nvSpPr>
          <p:cNvPr id="52" name="TextBox 51"/>
          <p:cNvSpPr txBox="1"/>
          <p:nvPr/>
        </p:nvSpPr>
        <p:spPr>
          <a:xfrm>
            <a:off x="4303953" y="4393419"/>
            <a:ext cx="1885453"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Python Analysis</a:t>
            </a:r>
          </a:p>
        </p:txBody>
      </p:sp>
      <p:sp>
        <p:nvSpPr>
          <p:cNvPr id="3" name="TextBox 2"/>
          <p:cNvSpPr txBox="1"/>
          <p:nvPr/>
        </p:nvSpPr>
        <p:spPr>
          <a:xfrm>
            <a:off x="9739929" y="4002348"/>
            <a:ext cx="2297020" cy="1938992"/>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Often many systems will connect to a DBMS </a:t>
            </a:r>
            <a:r>
              <a:rPr kumimoji="0" lang="en-US" sz="2400" b="1" i="0" u="none" strike="noStrike" kern="1200" cap="none" spc="0" normalizeH="0" baseline="0" noProof="0" dirty="0">
                <a:ln>
                  <a:noFill/>
                </a:ln>
                <a:solidFill>
                  <a:srgbClr val="000000"/>
                </a:solidFill>
                <a:effectLst/>
                <a:uLnTx/>
                <a:uFillTx/>
                <a:latin typeface="Century Gothic" panose="020F0302020204030204"/>
                <a:ea typeface="+mn-ea"/>
                <a:cs typeface="+mn-cs"/>
              </a:rPr>
              <a:t>concurrently</a:t>
            </a: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a:t>
            </a:r>
          </a:p>
        </p:txBody>
      </p:sp>
      <p:sp>
        <p:nvSpPr>
          <p:cNvPr id="8" name="TextBox 7">
            <a:extLst>
              <a:ext uri="{FF2B5EF4-FFF2-40B4-BE49-F238E27FC236}">
                <a16:creationId xmlns:a16="http://schemas.microsoft.com/office/drawing/2014/main" id="{65E1DC2A-0DFF-864D-B628-934E8D7A0D34}"/>
              </a:ext>
            </a:extLst>
          </p:cNvPr>
          <p:cNvSpPr txBox="1"/>
          <p:nvPr/>
        </p:nvSpPr>
        <p:spPr>
          <a:xfrm>
            <a:off x="1769515" y="3363901"/>
            <a:ext cx="673582" cy="369332"/>
          </a:xfrm>
          <a:prstGeom prst="rect">
            <a:avLst/>
          </a:prstGeom>
        </p:spPr>
        <p:txBody>
          <a:bodyPr wrap="none" rtlCol="0">
            <a:spAutoFit/>
          </a:bodyPr>
          <a:lstStyle/>
          <a:p>
            <a:r>
              <a:rPr lang="en-US" dirty="0"/>
              <a:t>HTTP</a:t>
            </a:r>
          </a:p>
        </p:txBody>
      </p:sp>
    </p:spTree>
    <p:extLst>
      <p:ext uri="{BB962C8B-B14F-4D97-AF65-F5344CB8AC3E}">
        <p14:creationId xmlns:p14="http://schemas.microsoft.com/office/powerpoint/2010/main" val="3789518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are databases drawn as “cans”</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62989" y="2699055"/>
            <a:ext cx="1989092" cy="2203979"/>
          </a:xfrm>
          <a:prstGeom prst="rect">
            <a:avLst/>
          </a:prstGeom>
        </p:spPr>
      </p:pic>
      <p:pic>
        <p:nvPicPr>
          <p:cNvPr id="10" name="Picture 9"/>
          <p:cNvPicPr>
            <a:picLocks noChangeAspect="1"/>
          </p:cNvPicPr>
          <p:nvPr/>
        </p:nvPicPr>
        <p:blipFill>
          <a:blip r:embed="rId3"/>
          <a:stretch>
            <a:fillRect/>
          </a:stretch>
        </p:blipFill>
        <p:spPr>
          <a:xfrm>
            <a:off x="5217237" y="3130718"/>
            <a:ext cx="1625600" cy="1625600"/>
          </a:xfrm>
          <a:prstGeom prst="rect">
            <a:avLst/>
          </a:prstGeom>
        </p:spPr>
      </p:pic>
      <p:sp>
        <p:nvSpPr>
          <p:cNvPr id="11" name="Can 10"/>
          <p:cNvSpPr/>
          <p:nvPr/>
        </p:nvSpPr>
        <p:spPr bwMode="auto">
          <a:xfrm>
            <a:off x="2782747" y="3147997"/>
            <a:ext cx="1512277" cy="1591042"/>
          </a:xfrm>
          <a:prstGeom prst="can">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32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8244" y="1459452"/>
            <a:ext cx="2855163" cy="3163615"/>
          </a:xfrm>
          <a:prstGeom prst="rect">
            <a:avLst/>
          </a:prstGeom>
        </p:spPr>
      </p:pic>
      <p:sp>
        <p:nvSpPr>
          <p:cNvPr id="5" name="Right Arrow 4"/>
          <p:cNvSpPr/>
          <p:nvPr/>
        </p:nvSpPr>
        <p:spPr bwMode="auto">
          <a:xfrm>
            <a:off x="3807809" y="2247628"/>
            <a:ext cx="2018338" cy="1374451"/>
          </a:xfrm>
          <a:prstGeom prst="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kumimoji="0" lang="en-US" sz="2000" b="0" i="0" u="none" strike="noStrike" kern="1200" cap="none" spc="0" normalizeH="0" baseline="0" noProof="0" dirty="0">
                <a:ln>
                  <a:noFill/>
                </a:ln>
                <a:solidFill>
                  <a:srgbClr val="FFFFFF"/>
                </a:solidFill>
                <a:effectLst/>
                <a:uLnTx/>
                <a:uFillTx/>
                <a:latin typeface="Century Gothic" panose="020F0302020204030204"/>
                <a:ea typeface="Helvetica Neue Light" charset="0"/>
                <a:cs typeface="Helvetica Neue Light" charset="0"/>
              </a:rPr>
              <a:t>Looks Like?</a:t>
            </a:r>
          </a:p>
        </p:txBody>
      </p:sp>
      <p:sp>
        <p:nvSpPr>
          <p:cNvPr id="7" name="TextBox 6"/>
          <p:cNvSpPr txBox="1"/>
          <p:nvPr/>
        </p:nvSpPr>
        <p:spPr>
          <a:xfrm>
            <a:off x="6419263" y="649285"/>
            <a:ext cx="463139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Helvetica Neue Light" charset="0"/>
                <a:cs typeface="Helvetica Neue Light" charset="0"/>
              </a:rPr>
              <a:t>Platters on a Disk Drive</a:t>
            </a:r>
          </a:p>
        </p:txBody>
      </p:sp>
      <p:pic>
        <p:nvPicPr>
          <p:cNvPr id="6" name="Picture 5"/>
          <p:cNvPicPr>
            <a:picLocks noChangeAspect="1"/>
          </p:cNvPicPr>
          <p:nvPr/>
        </p:nvPicPr>
        <p:blipFill>
          <a:blip r:embed="rId3"/>
          <a:stretch>
            <a:fillRect/>
          </a:stretch>
        </p:blipFill>
        <p:spPr>
          <a:xfrm>
            <a:off x="6212592" y="1459452"/>
            <a:ext cx="5540922" cy="3690255"/>
          </a:xfrm>
          <a:prstGeom prst="rect">
            <a:avLst/>
          </a:prstGeom>
        </p:spPr>
      </p:pic>
    </p:spTree>
    <p:extLst>
      <p:ext uri="{BB962C8B-B14F-4D97-AF65-F5344CB8AC3E}">
        <p14:creationId xmlns:p14="http://schemas.microsoft.com/office/powerpoint/2010/main" val="334456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8244" y="1459452"/>
            <a:ext cx="2855163" cy="3163615"/>
          </a:xfrm>
          <a:prstGeom prst="rect">
            <a:avLst/>
          </a:prstGeom>
        </p:spPr>
      </p:pic>
      <p:sp>
        <p:nvSpPr>
          <p:cNvPr id="5" name="Right Arrow 4"/>
          <p:cNvSpPr/>
          <p:nvPr/>
        </p:nvSpPr>
        <p:spPr bwMode="auto">
          <a:xfrm rot="755868">
            <a:off x="4446599" y="3048563"/>
            <a:ext cx="2018338" cy="1374451"/>
          </a:xfrm>
          <a:prstGeom prst="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kumimoji="0" lang="en-US" sz="2000" b="0" i="0" u="none" strike="noStrike" kern="1200" cap="none" spc="0" normalizeH="0" baseline="0" noProof="0" dirty="0">
                <a:ln>
                  <a:noFill/>
                </a:ln>
                <a:solidFill>
                  <a:srgbClr val="FFFFFF"/>
                </a:solidFill>
                <a:effectLst/>
                <a:uLnTx/>
                <a:uFillTx/>
                <a:latin typeface="Century Gothic" panose="020F0302020204030204"/>
                <a:ea typeface="Helvetica Neue Light" charset="0"/>
                <a:cs typeface="Helvetica Neue Light" charset="0"/>
              </a:rPr>
              <a:t>Looks Like?</a:t>
            </a:r>
          </a:p>
        </p:txBody>
      </p:sp>
      <p:sp>
        <p:nvSpPr>
          <p:cNvPr id="7" name="TextBox 6"/>
          <p:cNvSpPr txBox="1"/>
          <p:nvPr/>
        </p:nvSpPr>
        <p:spPr>
          <a:xfrm>
            <a:off x="6740539" y="155014"/>
            <a:ext cx="463139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Helvetica Neue Light" charset="0"/>
                <a:cs typeface="Helvetica Neue Light" charset="0"/>
              </a:rPr>
              <a:t>Platters on a Disk Drive</a:t>
            </a:r>
          </a:p>
        </p:txBody>
      </p:sp>
      <p:grpSp>
        <p:nvGrpSpPr>
          <p:cNvPr id="8" name="Group 7">
            <a:extLst>
              <a:ext uri="{FF2B5EF4-FFF2-40B4-BE49-F238E27FC236}">
                <a16:creationId xmlns:a16="http://schemas.microsoft.com/office/drawing/2014/main" id="{D281D3FC-D677-D642-B0A5-3ECC88979CAE}"/>
              </a:ext>
            </a:extLst>
          </p:cNvPr>
          <p:cNvGrpSpPr/>
          <p:nvPr/>
        </p:nvGrpSpPr>
        <p:grpSpPr>
          <a:xfrm>
            <a:off x="3235449" y="2198201"/>
            <a:ext cx="8105523" cy="4443326"/>
            <a:chOff x="2879643" y="1720798"/>
            <a:chExt cx="6174714" cy="3384887"/>
          </a:xfrm>
        </p:grpSpPr>
        <p:pic>
          <p:nvPicPr>
            <p:cNvPr id="9" name="Picture 8">
              <a:extLst>
                <a:ext uri="{FF2B5EF4-FFF2-40B4-BE49-F238E27FC236}">
                  <a16:creationId xmlns:a16="http://schemas.microsoft.com/office/drawing/2014/main" id="{DD283283-051C-4946-8944-C8610D2E1F4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2481" y="1720798"/>
              <a:ext cx="2791876" cy="3384887"/>
            </a:xfrm>
            <a:prstGeom prst="rect">
              <a:avLst/>
            </a:prstGeom>
          </p:spPr>
        </p:pic>
        <p:sp>
          <p:nvSpPr>
            <p:cNvPr id="10" name="TextBox 9">
              <a:extLst>
                <a:ext uri="{FF2B5EF4-FFF2-40B4-BE49-F238E27FC236}">
                  <a16:creationId xmlns:a16="http://schemas.microsoft.com/office/drawing/2014/main" id="{86BA560B-860F-CB48-B39A-564F7E77EE85}"/>
                </a:ext>
              </a:extLst>
            </p:cNvPr>
            <p:cNvSpPr txBox="1"/>
            <p:nvPr/>
          </p:nvSpPr>
          <p:spPr>
            <a:xfrm>
              <a:off x="2879643" y="4063439"/>
              <a:ext cx="3382838" cy="91440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Light" charset="0"/>
                  <a:ea typeface="Helvetica Neue Light" charset="0"/>
                  <a:cs typeface="Helvetica Neue Light" charset="0"/>
                </a:rPr>
                <a:t>1956: IBM MODEL 350 RAMAC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Light" charset="0"/>
                  <a:ea typeface="Helvetica Neue Light" charset="0"/>
                  <a:cs typeface="Helvetica Neue Light" charset="0"/>
                </a:rPr>
                <a:t>First Commercial Disk Drive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Light" charset="0"/>
                  <a:ea typeface="Helvetica Neue Light" charset="0"/>
                  <a:cs typeface="Helvetica Neue Light" charset="0"/>
                </a:rPr>
                <a:t>5MB  @ 1 ton</a:t>
              </a:r>
            </a:p>
          </p:txBody>
        </p:sp>
      </p:gr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37373" y="790138"/>
            <a:ext cx="2406282" cy="1602584"/>
          </a:xfrm>
          <a:prstGeom prst="rect">
            <a:avLst/>
          </a:prstGeom>
        </p:spPr>
      </p:pic>
    </p:spTree>
    <p:extLst>
      <p:ext uri="{BB962C8B-B14F-4D97-AF65-F5344CB8AC3E}">
        <p14:creationId xmlns:p14="http://schemas.microsoft.com/office/powerpoint/2010/main" val="645522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your </a:t>
            </a:r>
            <a:r>
              <a:rPr lang="en-US" b="1" dirty="0"/>
              <a:t>file-system</a:t>
            </a:r>
            <a:r>
              <a:rPr lang="en-US" dirty="0"/>
              <a:t> a DBMS</a:t>
            </a:r>
          </a:p>
        </p:txBody>
      </p:sp>
      <p:sp>
        <p:nvSpPr>
          <p:cNvPr id="3" name="Content Placeholder 2"/>
          <p:cNvSpPr>
            <a:spLocks noGrp="1"/>
          </p:cNvSpPr>
          <p:nvPr>
            <p:ph idx="1"/>
          </p:nvPr>
        </p:nvSpPr>
        <p:spPr>
          <a:xfrm>
            <a:off x="838200" y="1547018"/>
            <a:ext cx="10515600" cy="4925219"/>
          </a:xfrm>
        </p:spPr>
        <p:txBody>
          <a:bodyPr>
            <a:normAutofit/>
          </a:bodyPr>
          <a:lstStyle/>
          <a:p>
            <a:r>
              <a:rPr lang="en-US" dirty="0"/>
              <a:t>Data Storage? </a:t>
            </a:r>
          </a:p>
          <a:p>
            <a:pPr lvl="1"/>
            <a:r>
              <a:rPr lang="en-US" dirty="0"/>
              <a:t>File systems reliable store data on your computer</a:t>
            </a:r>
          </a:p>
          <a:p>
            <a:r>
              <a:rPr lang="en-US" dirty="0"/>
              <a:t>Data Management?</a:t>
            </a:r>
          </a:p>
          <a:p>
            <a:pPr lvl="1"/>
            <a:r>
              <a:rPr lang="en-US" dirty="0"/>
              <a:t>File systems offer tools to manage access and reorganize data. </a:t>
            </a:r>
          </a:p>
          <a:p>
            <a:pPr lvl="1"/>
            <a:r>
              <a:rPr lang="en-US" dirty="0"/>
              <a:t>Data organization at the granularity of files </a:t>
            </a:r>
            <a:r>
              <a:rPr lang="mr-IN" dirty="0"/>
              <a:t>…</a:t>
            </a:r>
            <a:r>
              <a:rPr lang="en-US" dirty="0"/>
              <a:t> (coarse)</a:t>
            </a:r>
          </a:p>
          <a:p>
            <a:r>
              <a:rPr lang="en-US" dirty="0"/>
              <a:t>Facilitate Access?</a:t>
            </a:r>
          </a:p>
          <a:p>
            <a:pPr lvl="1"/>
            <a:r>
              <a:rPr lang="en-US" dirty="0"/>
              <a:t>Can read files but provides </a:t>
            </a:r>
            <a:r>
              <a:rPr lang="en-US" b="1" dirty="0"/>
              <a:t>limited computational facilities</a:t>
            </a:r>
            <a:r>
              <a:rPr lang="en-US" dirty="0"/>
              <a:t>.</a:t>
            </a:r>
          </a:p>
          <a:p>
            <a:pPr lvl="1"/>
            <a:endParaRPr lang="en-US" dirty="0"/>
          </a:p>
          <a:p>
            <a:r>
              <a:rPr lang="en-US" dirty="0"/>
              <a:t>The file-system is not generally considered a DBMS though it often used in place of one </a:t>
            </a:r>
            <a:r>
              <a:rPr lang="mr-IN" dirty="0"/>
              <a:t>…</a:t>
            </a:r>
            <a:r>
              <a:rPr lang="en-US" dirty="0"/>
              <a:t> (not a good idea)</a:t>
            </a:r>
          </a:p>
          <a:p>
            <a:endParaRPr lang="en-US" dirty="0"/>
          </a:p>
        </p:txBody>
      </p:sp>
    </p:spTree>
    <p:extLst>
      <p:ext uri="{BB962C8B-B14F-4D97-AF65-F5344CB8AC3E}">
        <p14:creationId xmlns:p14="http://schemas.microsoft.com/office/powerpoint/2010/main" val="14976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320676"/>
            <a:ext cx="10801350" cy="1246868"/>
          </a:xfrm>
        </p:spPr>
        <p:txBody>
          <a:bodyPr>
            <a:normAutofit/>
          </a:bodyPr>
          <a:lstStyle/>
          <a:p>
            <a:r>
              <a:rPr lang="en-US" dirty="0"/>
              <a:t>Why should I use a DBMS?</a:t>
            </a:r>
          </a:p>
        </p:txBody>
      </p:sp>
      <p:sp>
        <p:nvSpPr>
          <p:cNvPr id="3" name="Content Placeholder 2"/>
          <p:cNvSpPr>
            <a:spLocks noGrp="1"/>
          </p:cNvSpPr>
          <p:nvPr>
            <p:ph idx="1"/>
          </p:nvPr>
        </p:nvSpPr>
        <p:spPr>
          <a:xfrm>
            <a:off x="838200" y="1915787"/>
            <a:ext cx="10515600" cy="4582984"/>
          </a:xfrm>
        </p:spPr>
        <p:txBody>
          <a:bodyPr>
            <a:normAutofit/>
          </a:bodyPr>
          <a:lstStyle/>
          <a:p>
            <a:r>
              <a:rPr lang="en-US" dirty="0"/>
              <a:t>DBMSs organize many related sources of information</a:t>
            </a:r>
          </a:p>
          <a:p>
            <a:r>
              <a:rPr lang="en-US" dirty="0"/>
              <a:t>DBMSs enforce guarantees on the data</a:t>
            </a:r>
          </a:p>
          <a:p>
            <a:pPr lvl="1"/>
            <a:r>
              <a:rPr lang="en-US" i="1" dirty="0"/>
              <a:t>Can be </a:t>
            </a:r>
            <a:r>
              <a:rPr lang="en-US" dirty="0"/>
              <a:t>used to </a:t>
            </a:r>
            <a:r>
              <a:rPr lang="en-US" b="1" dirty="0"/>
              <a:t>prevent data anomalies </a:t>
            </a:r>
          </a:p>
          <a:p>
            <a:pPr lvl="1"/>
            <a:r>
              <a:rPr lang="en-US" dirty="0"/>
              <a:t>Ensure </a:t>
            </a:r>
            <a:r>
              <a:rPr lang="en-US" b="1" dirty="0"/>
              <a:t>safe concurrent operations </a:t>
            </a:r>
            <a:r>
              <a:rPr lang="en-US" dirty="0"/>
              <a:t>on data</a:t>
            </a:r>
          </a:p>
          <a:p>
            <a:r>
              <a:rPr lang="en-US" dirty="0"/>
              <a:t>DBMSs can be </a:t>
            </a:r>
            <a:r>
              <a:rPr lang="en-US" b="1" dirty="0"/>
              <a:t>scalable</a:t>
            </a:r>
          </a:p>
          <a:p>
            <a:pPr lvl="1"/>
            <a:r>
              <a:rPr lang="en-US" dirty="0"/>
              <a:t>Optimized to compute on data that </a:t>
            </a:r>
            <a:r>
              <a:rPr lang="en-US" b="1" dirty="0"/>
              <a:t>does not fit in memory</a:t>
            </a:r>
          </a:p>
          <a:p>
            <a:pPr lvl="1"/>
            <a:r>
              <a:rPr lang="en-US" b="1" dirty="0"/>
              <a:t>Parallel </a:t>
            </a:r>
            <a:r>
              <a:rPr lang="en-US" dirty="0"/>
              <a:t>computation and </a:t>
            </a:r>
            <a:r>
              <a:rPr lang="en-US" b="1" dirty="0"/>
              <a:t>optimized data structures</a:t>
            </a:r>
          </a:p>
          <a:p>
            <a:r>
              <a:rPr lang="en-US" dirty="0"/>
              <a:t>DBMSs </a:t>
            </a:r>
            <a:r>
              <a:rPr lang="en-US" b="1" dirty="0"/>
              <a:t>prevent data loss </a:t>
            </a:r>
            <a:r>
              <a:rPr lang="en-US" dirty="0"/>
              <a:t>from software/hardware </a:t>
            </a:r>
            <a:r>
              <a:rPr lang="en-US" b="1" dirty="0"/>
              <a:t>failures</a:t>
            </a:r>
          </a:p>
        </p:txBody>
      </p:sp>
      <p:sp>
        <p:nvSpPr>
          <p:cNvPr id="4" name="Rectangle 3"/>
          <p:cNvSpPr/>
          <p:nvPr/>
        </p:nvSpPr>
        <p:spPr>
          <a:xfrm>
            <a:off x="7390856" y="1308899"/>
            <a:ext cx="448392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rPr>
              <a:t>Why can’t I just have my CSV files?</a:t>
            </a:r>
          </a:p>
        </p:txBody>
      </p:sp>
    </p:spTree>
    <p:extLst>
      <p:ext uri="{BB962C8B-B14F-4D97-AF65-F5344CB8AC3E}">
        <p14:creationId xmlns:p14="http://schemas.microsoft.com/office/powerpoint/2010/main" val="271840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1" y="1709740"/>
            <a:ext cx="10515600" cy="2852737"/>
          </a:xfrm>
        </p:spPr>
        <p:txBody>
          <a:bodyPr/>
          <a:lstStyle/>
          <a:p>
            <a:r>
              <a:rPr lang="en-US" dirty="0"/>
              <a:t>Widely Used</a:t>
            </a:r>
            <a:br>
              <a:rPr lang="en-US" dirty="0"/>
            </a:br>
            <a:r>
              <a:rPr lang="en-US" dirty="0"/>
              <a:t>DBMS Technologies</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618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extLst>
    <a:ext uri="{05A4C25C-085E-4340-85A3-A5531E510DB2}">
      <thm15:themeFamily xmlns:thm15="http://schemas.microsoft.com/office/thememl/2012/main" name="ds100template" id="{3FE8F141-A9AE-1C42-89F6-14DD072DA360}" vid="{28E99920-B6A5-B44B-8849-CDA2E65797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31133</TotalTime>
  <Words>2503</Words>
  <Application>Microsoft Office PowerPoint</Application>
  <PresentationFormat>Widescreen</PresentationFormat>
  <Paragraphs>662</Paragraphs>
  <Slides>64</Slides>
  <Notes>20</Notes>
  <HiddenSlides>5</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64</vt:i4>
      </vt:variant>
    </vt:vector>
  </HeadingPairs>
  <TitlesOfParts>
    <vt:vector size="87" baseType="lpstr">
      <vt:lpstr>メイリオ</vt:lpstr>
      <vt:lpstr>ＭＳ Ｐゴシック</vt:lpstr>
      <vt:lpstr>Arial</vt:lpstr>
      <vt:lpstr>Book Antiqua</vt:lpstr>
      <vt:lpstr>Calibri</vt:lpstr>
      <vt:lpstr>Century Gothic</vt:lpstr>
      <vt:lpstr>Comic Sans MS</vt:lpstr>
      <vt:lpstr>Consolas</vt:lpstr>
      <vt:lpstr>Courier</vt:lpstr>
      <vt:lpstr>Helvetica Neue</vt:lpstr>
      <vt:lpstr>Helvetica Neue Light</vt:lpstr>
      <vt:lpstr>Helvetica Neue Regular</vt:lpstr>
      <vt:lpstr>Lucida Console</vt:lpstr>
      <vt:lpstr>Lucida Sans Typewriter</vt:lpstr>
      <vt:lpstr>Mangal</vt:lpstr>
      <vt:lpstr>Menlo</vt:lpstr>
      <vt:lpstr>Monaco</vt:lpstr>
      <vt:lpstr>Osaka</vt:lpstr>
      <vt:lpstr>Tahoma</vt:lpstr>
      <vt:lpstr>Times</vt:lpstr>
      <vt:lpstr>Times New Roman</vt:lpstr>
      <vt:lpstr>Wingdings</vt:lpstr>
      <vt:lpstr>2_Office Theme</vt:lpstr>
      <vt:lpstr>Announcements</vt:lpstr>
      <vt:lpstr>PowerPoint Presentation</vt:lpstr>
      <vt:lpstr>What is a database?</vt:lpstr>
      <vt:lpstr>Defining Databases</vt:lpstr>
      <vt:lpstr>Database Management Systems</vt:lpstr>
      <vt:lpstr>Is Pandas a Database Management System?</vt:lpstr>
      <vt:lpstr>Is your file-system a DBMS</vt:lpstr>
      <vt:lpstr>Why should I use a DBMS?</vt:lpstr>
      <vt:lpstr>Widely Used DBMS Technologies</vt:lpstr>
      <vt:lpstr>Common DBMS Systems</vt:lpstr>
      <vt:lpstr>Relational Database Management Systems</vt:lpstr>
      <vt:lpstr>Relational Data Abstraction</vt:lpstr>
      <vt:lpstr>Relational Data Abstraction</vt:lpstr>
      <vt:lpstr>PowerPoint Presentation</vt:lpstr>
      <vt:lpstr>PowerPoint Presentation</vt:lpstr>
      <vt:lpstr>Ted Codd and the Relational Model</vt:lpstr>
      <vt:lpstr>Relational Database Management Systems</vt:lpstr>
      <vt:lpstr>SQL</vt:lpstr>
      <vt:lpstr>SQL is a Declarative Language (Review) </vt:lpstr>
      <vt:lpstr>Relational Terminology</vt:lpstr>
      <vt:lpstr>More on Relational Tables</vt:lpstr>
      <vt:lpstr>Two sublanguages of SQL</vt:lpstr>
      <vt:lpstr>Creating Tables &amp; Populating Tables</vt:lpstr>
      <vt:lpstr>Creating Tables</vt:lpstr>
      <vt:lpstr>Inserting Records into a Table</vt:lpstr>
      <vt:lpstr>Interacting with a DBMS in Pandas </vt:lpstr>
      <vt:lpstr>Common SQL Types (there are others...)</vt:lpstr>
      <vt:lpstr>PowerPoint Presentation</vt:lpstr>
      <vt:lpstr>Deleting and Modifying Records</vt:lpstr>
      <vt:lpstr>Deleting and Modifying Records</vt:lpstr>
      <vt:lpstr>Dropping Tables</vt:lpstr>
      <vt:lpstr>Querying Tables</vt:lpstr>
      <vt:lpstr>SQL DML: Basic Single-Table Queries</vt:lpstr>
      <vt:lpstr>Basic Single-Table Queries</vt:lpstr>
      <vt:lpstr>Find the name and GPA for all CS Students</vt:lpstr>
      <vt:lpstr>Find the name and GPA for all CS Students</vt:lpstr>
      <vt:lpstr>Combing predicates with OR and AND</vt:lpstr>
      <vt:lpstr>Doing Math In SELECT statement</vt:lpstr>
      <vt:lpstr>String Comparisons</vt:lpstr>
      <vt:lpstr>SELECT DISTINCT</vt:lpstr>
      <vt:lpstr>SELECT DISTINCT</vt:lpstr>
      <vt:lpstr>Functions in the SELECT list</vt:lpstr>
      <vt:lpstr>Aggregates</vt:lpstr>
      <vt:lpstr>GROUP BY</vt:lpstr>
      <vt:lpstr>What does the following Produce?</vt:lpstr>
      <vt:lpstr>What if we wanted to only consider departments that have greater than two students?</vt:lpstr>
      <vt:lpstr>What if we wanted to only consider departments that have greater than two students?</vt:lpstr>
      <vt:lpstr>HAVING</vt:lpstr>
      <vt:lpstr>ORDER BY</vt:lpstr>
      <vt:lpstr>ORDER BY</vt:lpstr>
      <vt:lpstr>Conceptual SQL Evaluation</vt:lpstr>
      <vt:lpstr>LIMIT</vt:lpstr>
      <vt:lpstr>Test Your Understanding #1</vt:lpstr>
      <vt:lpstr>Test Your Understanding #1</vt:lpstr>
      <vt:lpstr>Test Your Understanding #2</vt:lpstr>
      <vt:lpstr>Test Your Understanding #2</vt:lpstr>
      <vt:lpstr>Basic Joins</vt:lpstr>
      <vt:lpstr>How do you interact with a database?</vt:lpstr>
      <vt:lpstr>Interacting with a DBMS</vt:lpstr>
      <vt:lpstr>Interacting with a DBMS</vt:lpstr>
      <vt:lpstr>Interacting with a DBMS</vt:lpstr>
      <vt:lpstr>Why are databases drawn as “cans”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DS100 Principles and Techniques of Data Science TA Info Session</dc:title>
  <dc:creator>Joseph Gonzalez</dc:creator>
  <cp:lastModifiedBy>Josh Hug</cp:lastModifiedBy>
  <cp:revision>648</cp:revision>
  <cp:lastPrinted>2018-02-13T08:34:41Z</cp:lastPrinted>
  <dcterms:created xsi:type="dcterms:W3CDTF">2016-10-21T21:56:42Z</dcterms:created>
  <dcterms:modified xsi:type="dcterms:W3CDTF">2018-11-07T02:10:23Z</dcterms:modified>
</cp:coreProperties>
</file>